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4" r:id="rId1"/>
  </p:sldMasterIdLst>
  <p:notesMasterIdLst>
    <p:notesMasterId r:id="rId35"/>
  </p:notesMasterIdLst>
  <p:handoutMasterIdLst>
    <p:handoutMasterId r:id="rId36"/>
  </p:handoutMasterIdLst>
  <p:sldIdLst>
    <p:sldId id="256" r:id="rId2"/>
    <p:sldId id="335" r:id="rId3"/>
    <p:sldId id="266" r:id="rId4"/>
    <p:sldId id="293" r:id="rId5"/>
    <p:sldId id="317" r:id="rId6"/>
    <p:sldId id="267" r:id="rId7"/>
    <p:sldId id="292" r:id="rId8"/>
    <p:sldId id="283" r:id="rId9"/>
    <p:sldId id="282" r:id="rId10"/>
    <p:sldId id="289" r:id="rId11"/>
    <p:sldId id="257" r:id="rId12"/>
    <p:sldId id="275" r:id="rId13"/>
    <p:sldId id="270" r:id="rId14"/>
    <p:sldId id="276" r:id="rId15"/>
    <p:sldId id="272" r:id="rId16"/>
    <p:sldId id="285" r:id="rId17"/>
    <p:sldId id="284" r:id="rId18"/>
    <p:sldId id="277" r:id="rId19"/>
    <p:sldId id="294" r:id="rId20"/>
    <p:sldId id="336" r:id="rId21"/>
    <p:sldId id="337" r:id="rId22"/>
    <p:sldId id="321" r:id="rId23"/>
    <p:sldId id="323" r:id="rId24"/>
    <p:sldId id="320" r:id="rId25"/>
    <p:sldId id="325" r:id="rId26"/>
    <p:sldId id="326" r:id="rId27"/>
    <p:sldId id="334" r:id="rId28"/>
    <p:sldId id="327" r:id="rId29"/>
    <p:sldId id="331" r:id="rId30"/>
    <p:sldId id="322" r:id="rId31"/>
    <p:sldId id="290" r:id="rId32"/>
    <p:sldId id="296" r:id="rId33"/>
    <p:sldId id="263" r:id="rId34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7C8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kolhs\Desktop\presentation\Model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kolhs\Desktop\presentation\Model_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Olganton\Documents\ReGen%20TITAN%20docs\Case%20Study\Model_Results_block%20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Block_1_c1!$C$1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D182-4B8E-A97D-7DFE274EBB17}"/>
              </c:ext>
            </c:extLst>
          </c:dPt>
          <c:dPt>
            <c:idx val="5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D182-4B8E-A97D-7DFE274EBB17}"/>
              </c:ext>
            </c:extLst>
          </c:dPt>
          <c:dPt>
            <c:idx val="7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D182-4B8E-A97D-7DFE274EBB17}"/>
              </c:ext>
            </c:extLst>
          </c:dPt>
          <c:dPt>
            <c:idx val="9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D182-4B8E-A97D-7DFE274EBB17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D182-4B8E-A97D-7DFE274EBB1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Block_1_c1!$A$2:$A$13</c:f>
              <c:strCache>
                <c:ptCount val="12"/>
                <c:pt idx="0">
                  <c:v>Linear Regression </c:v>
                </c:pt>
                <c:pt idx="1">
                  <c:v>Lasso Regression </c:v>
                </c:pt>
                <c:pt idx="2">
                  <c:v>Ridge Regression </c:v>
                </c:pt>
                <c:pt idx="3">
                  <c:v>Decision Tree</c:v>
                </c:pt>
                <c:pt idx="4">
                  <c:v>Random Forest </c:v>
                </c:pt>
                <c:pt idx="5">
                  <c:v>LGBM</c:v>
                </c:pt>
                <c:pt idx="6">
                  <c:v>MLP</c:v>
                </c:pt>
                <c:pt idx="7">
                  <c:v>SVR</c:v>
                </c:pt>
                <c:pt idx="8">
                  <c:v>KNN</c:v>
                </c:pt>
                <c:pt idx="9">
                  <c:v>XG</c:v>
                </c:pt>
                <c:pt idx="10">
                  <c:v>Averaging model</c:v>
                </c:pt>
                <c:pt idx="11">
                  <c:v>Stack</c:v>
                </c:pt>
              </c:strCache>
            </c:strRef>
          </c:cat>
          <c:val>
            <c:numRef>
              <c:f>Block_1_c1!$C$2:$C$13</c:f>
              <c:numCache>
                <c:formatCode>#,##0.000</c:formatCode>
                <c:ptCount val="12"/>
                <c:pt idx="0">
                  <c:v>0.15790000000000001</c:v>
                </c:pt>
                <c:pt idx="1">
                  <c:v>0.16930000000000001</c:v>
                </c:pt>
                <c:pt idx="2">
                  <c:v>0.15790000000000001</c:v>
                </c:pt>
                <c:pt idx="3">
                  <c:v>0.1588</c:v>
                </c:pt>
                <c:pt idx="4">
                  <c:v>0.1482</c:v>
                </c:pt>
                <c:pt idx="5">
                  <c:v>0.14360000000000001</c:v>
                </c:pt>
                <c:pt idx="6">
                  <c:v>0.15310000000000001</c:v>
                </c:pt>
                <c:pt idx="7">
                  <c:v>0.1502</c:v>
                </c:pt>
                <c:pt idx="8">
                  <c:v>0.1537</c:v>
                </c:pt>
                <c:pt idx="9">
                  <c:v>0.14299999999999999</c:v>
                </c:pt>
                <c:pt idx="10">
                  <c:v>0.129</c:v>
                </c:pt>
                <c:pt idx="11">
                  <c:v>0.123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182-4B8E-A97D-7DFE274EBB1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9"/>
        <c:shape val="box"/>
        <c:axId val="675178312"/>
        <c:axId val="676973904"/>
        <c:axId val="0"/>
      </c:bar3DChart>
      <c:catAx>
        <c:axId val="675178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676973904"/>
        <c:crosses val="autoZero"/>
        <c:auto val="1"/>
        <c:lblAlgn val="ctr"/>
        <c:lblOffset val="100"/>
        <c:noMultiLvlLbl val="0"/>
      </c:catAx>
      <c:valAx>
        <c:axId val="676973904"/>
        <c:scaling>
          <c:orientation val="minMax"/>
        </c:scaling>
        <c:delete val="1"/>
        <c:axPos val="l"/>
        <c:numFmt formatCode="#,##0.000" sourceLinked="1"/>
        <c:majorTickMark val="none"/>
        <c:minorTickMark val="none"/>
        <c:tickLblPos val="nextTo"/>
        <c:crossAx val="67517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Block_1_c2!$C$1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D24A-4B7C-98E0-E1E17D25CE2F}"/>
              </c:ext>
            </c:extLst>
          </c:dPt>
          <c:dPt>
            <c:idx val="5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D24A-4B7C-98E0-E1E17D25CE2F}"/>
              </c:ext>
            </c:extLst>
          </c:dPt>
          <c:dPt>
            <c:idx val="7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D24A-4B7C-98E0-E1E17D25CE2F}"/>
              </c:ext>
            </c:extLst>
          </c:dPt>
          <c:dPt>
            <c:idx val="9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D24A-4B7C-98E0-E1E17D25CE2F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D24A-4B7C-98E0-E1E17D25CE2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Block_1_c2!$A$2:$A$13</c:f>
              <c:strCache>
                <c:ptCount val="12"/>
                <c:pt idx="0">
                  <c:v>Linear Regression </c:v>
                </c:pt>
                <c:pt idx="1">
                  <c:v>Lasso Regression </c:v>
                </c:pt>
                <c:pt idx="2">
                  <c:v>Ridge Regression </c:v>
                </c:pt>
                <c:pt idx="3">
                  <c:v>Decision Tree</c:v>
                </c:pt>
                <c:pt idx="4">
                  <c:v>Random Forest </c:v>
                </c:pt>
                <c:pt idx="5">
                  <c:v>LGBM</c:v>
                </c:pt>
                <c:pt idx="6">
                  <c:v>MLP</c:v>
                </c:pt>
                <c:pt idx="7">
                  <c:v>SVR</c:v>
                </c:pt>
                <c:pt idx="8">
                  <c:v>KNN</c:v>
                </c:pt>
                <c:pt idx="9">
                  <c:v>XG</c:v>
                </c:pt>
                <c:pt idx="10">
                  <c:v>Averaging model</c:v>
                </c:pt>
                <c:pt idx="11">
                  <c:v>Stack</c:v>
                </c:pt>
              </c:strCache>
            </c:strRef>
          </c:cat>
          <c:val>
            <c:numRef>
              <c:f>Block_1_c2!$C$2:$C$13</c:f>
              <c:numCache>
                <c:formatCode>#,##0.000</c:formatCode>
                <c:ptCount val="12"/>
                <c:pt idx="0">
                  <c:v>0.1</c:v>
                </c:pt>
                <c:pt idx="1">
                  <c:v>0.1144</c:v>
                </c:pt>
                <c:pt idx="2">
                  <c:v>0.1009</c:v>
                </c:pt>
                <c:pt idx="3">
                  <c:v>0.1007</c:v>
                </c:pt>
                <c:pt idx="4">
                  <c:v>9.4200000000000006E-2</c:v>
                </c:pt>
                <c:pt idx="5">
                  <c:v>9.1700000000000004E-2</c:v>
                </c:pt>
                <c:pt idx="6">
                  <c:v>9.7199999999999995E-2</c:v>
                </c:pt>
                <c:pt idx="7">
                  <c:v>9.3600000000000003E-2</c:v>
                </c:pt>
                <c:pt idx="8">
                  <c:v>9.8900000000000002E-2</c:v>
                </c:pt>
                <c:pt idx="9">
                  <c:v>9.4E-2</c:v>
                </c:pt>
                <c:pt idx="10">
                  <c:v>9.0999999999999998E-2</c:v>
                </c:pt>
                <c:pt idx="11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24A-4B7C-98E0-E1E17D25CE2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9"/>
        <c:shape val="box"/>
        <c:axId val="675178312"/>
        <c:axId val="676973904"/>
        <c:axId val="0"/>
      </c:bar3DChart>
      <c:catAx>
        <c:axId val="675178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676973904"/>
        <c:crosses val="autoZero"/>
        <c:auto val="1"/>
        <c:lblAlgn val="ctr"/>
        <c:lblOffset val="100"/>
        <c:noMultiLvlLbl val="0"/>
      </c:catAx>
      <c:valAx>
        <c:axId val="676973904"/>
        <c:scaling>
          <c:orientation val="minMax"/>
        </c:scaling>
        <c:delete val="1"/>
        <c:axPos val="l"/>
        <c:numFmt formatCode="#,##0.000" sourceLinked="1"/>
        <c:majorTickMark val="none"/>
        <c:minorTickMark val="none"/>
        <c:tickLblPos val="nextTo"/>
        <c:crossAx val="675178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l-G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Block_2_c2!$C$2</c:f>
              <c:strCache>
                <c:ptCount val="1"/>
                <c:pt idx="0">
                  <c:v>MSE</c:v>
                </c:pt>
              </c:strCache>
            </c:strRef>
          </c:tx>
          <c:invertIfNegative val="0"/>
          <c:dPt>
            <c:idx val="1"/>
            <c:invertIfNegative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1-F7D0-4810-B722-BC465D5B39D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3-F7D0-4810-B722-BC465D5B39D7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5-F7D0-4810-B722-BC465D5B39D7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/>
              </a:solidFill>
            </c:spPr>
            <c:extLst>
              <c:ext xmlns:c16="http://schemas.microsoft.com/office/drawing/2014/chart" uri="{C3380CC4-5D6E-409C-BE32-E72D297353CC}">
                <c16:uniqueId val="{00000007-F7D0-4810-B722-BC465D5B39D7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9-F7D0-4810-B722-BC465D5B39D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Block_2_c2!$A$3:$A$10</c:f>
              <c:strCache>
                <c:ptCount val="8"/>
                <c:pt idx="0">
                  <c:v>Random Forest</c:v>
                </c:pt>
                <c:pt idx="1">
                  <c:v>LGBM Regressor</c:v>
                </c:pt>
                <c:pt idx="2">
                  <c:v>MLP Regression </c:v>
                </c:pt>
                <c:pt idx="3">
                  <c:v>SVR </c:v>
                </c:pt>
                <c:pt idx="4">
                  <c:v>Knn </c:v>
                </c:pt>
                <c:pt idx="5">
                  <c:v>Xg Boost</c:v>
                </c:pt>
                <c:pt idx="6">
                  <c:v>Averaging multimodel</c:v>
                </c:pt>
                <c:pt idx="7">
                  <c:v>Stack</c:v>
                </c:pt>
              </c:strCache>
            </c:strRef>
          </c:cat>
          <c:val>
            <c:numRef>
              <c:f>Block_2_c2!$C$3:$C$10</c:f>
              <c:numCache>
                <c:formatCode>#,##0.000</c:formatCode>
                <c:ptCount val="8"/>
                <c:pt idx="0">
                  <c:v>0.434</c:v>
                </c:pt>
                <c:pt idx="1">
                  <c:v>0.42299999999999999</c:v>
                </c:pt>
                <c:pt idx="2">
                  <c:v>0.42099999999999999</c:v>
                </c:pt>
                <c:pt idx="3">
                  <c:v>0.43099999999999999</c:v>
                </c:pt>
                <c:pt idx="4">
                  <c:v>0.61899999999999999</c:v>
                </c:pt>
                <c:pt idx="5">
                  <c:v>0.42399999999999999</c:v>
                </c:pt>
                <c:pt idx="6">
                  <c:v>0.41599999999999998</c:v>
                </c:pt>
                <c:pt idx="7">
                  <c:v>0.41499999999999998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7D0-4810-B722-BC465D5B39D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9"/>
        <c:shape val="box"/>
        <c:axId val="163058816"/>
        <c:axId val="163060352"/>
        <c:axId val="0"/>
      </c:bar3DChart>
      <c:catAx>
        <c:axId val="16305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63060352"/>
        <c:crosses val="autoZero"/>
        <c:auto val="1"/>
        <c:lblAlgn val="ctr"/>
        <c:lblOffset val="100"/>
        <c:noMultiLvlLbl val="0"/>
      </c:catAx>
      <c:valAx>
        <c:axId val="163060352"/>
        <c:scaling>
          <c:orientation val="minMax"/>
        </c:scaling>
        <c:delete val="1"/>
        <c:axPos val="l"/>
        <c:numFmt formatCode="#,##0.000" sourceLinked="1"/>
        <c:majorTickMark val="none"/>
        <c:minorTickMark val="none"/>
        <c:tickLblPos val="none"/>
        <c:crossAx val="163058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l-G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l-G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Block_2_c2!$C$15</c:f>
              <c:strCache>
                <c:ptCount val="1"/>
                <c:pt idx="0">
                  <c:v>MSE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54D9-4A5E-BA9A-B9D85D64C15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54D9-4A5E-BA9A-B9D85D64C15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54D9-4A5E-BA9A-B9D85D64C15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6-54D9-4A5E-BA9A-B9D85D64C153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8-54D9-4A5E-BA9A-B9D85D64C153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A-54D9-4A5E-BA9A-B9D85D64C1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l-G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Block_2_c2!$A$16:$A$23</c:f>
              <c:strCache>
                <c:ptCount val="8"/>
                <c:pt idx="0">
                  <c:v>Random Forest</c:v>
                </c:pt>
                <c:pt idx="1">
                  <c:v>LGBM Regressor</c:v>
                </c:pt>
                <c:pt idx="2">
                  <c:v>MLP Regression </c:v>
                </c:pt>
                <c:pt idx="3">
                  <c:v>SVR </c:v>
                </c:pt>
                <c:pt idx="4">
                  <c:v>Knn </c:v>
                </c:pt>
                <c:pt idx="5">
                  <c:v>Xg Boost</c:v>
                </c:pt>
                <c:pt idx="6">
                  <c:v>Averaging multimodel</c:v>
                </c:pt>
                <c:pt idx="7">
                  <c:v>Stack</c:v>
                </c:pt>
              </c:strCache>
            </c:strRef>
          </c:cat>
          <c:val>
            <c:numRef>
              <c:f>Block_2_c2!$C$16:$C$23</c:f>
              <c:numCache>
                <c:formatCode>#,##0.000</c:formatCode>
                <c:ptCount val="8"/>
                <c:pt idx="0">
                  <c:v>0.40100000000000002</c:v>
                </c:pt>
                <c:pt idx="1">
                  <c:v>0.38300000000000001</c:v>
                </c:pt>
                <c:pt idx="2">
                  <c:v>0.38600000000000001</c:v>
                </c:pt>
                <c:pt idx="3">
                  <c:v>0.38400000000000001</c:v>
                </c:pt>
                <c:pt idx="4">
                  <c:v>0.51</c:v>
                </c:pt>
                <c:pt idx="5">
                  <c:v>0.38300000000000001</c:v>
                </c:pt>
                <c:pt idx="6">
                  <c:v>0.379</c:v>
                </c:pt>
                <c:pt idx="7">
                  <c:v>0.378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54D9-4A5E-BA9A-B9D85D64C15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9"/>
        <c:shape val="box"/>
        <c:axId val="163058816"/>
        <c:axId val="163060352"/>
        <c:axId val="0"/>
      </c:bar3DChart>
      <c:catAx>
        <c:axId val="163058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l-GR"/>
          </a:p>
        </c:txPr>
        <c:crossAx val="163060352"/>
        <c:crosses val="autoZero"/>
        <c:auto val="1"/>
        <c:lblAlgn val="ctr"/>
        <c:lblOffset val="100"/>
        <c:noMultiLvlLbl val="0"/>
      </c:catAx>
      <c:valAx>
        <c:axId val="163060352"/>
        <c:scaling>
          <c:orientation val="minMax"/>
        </c:scaling>
        <c:delete val="1"/>
        <c:axPos val="l"/>
        <c:numFmt formatCode="#,##0.000" sourceLinked="1"/>
        <c:majorTickMark val="none"/>
        <c:minorTickMark val="none"/>
        <c:tickLblPos val="none"/>
        <c:crossAx val="163058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l-G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8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8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D204C3-4657-471F-AB92-60D08C85D2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2B4C56-455C-49E5-AB82-1ABF78FA07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l-GR"/>
              <a:t>15/11/2019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94D13E-3BD4-4193-A953-4CEAAFA9C4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EDAF79-A307-4C15-ACE5-A5CE5D50DC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E31A8-3ACB-4DA4-90DD-04CFFF1EED0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441613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l-GR"/>
              <a:t>15/11/2019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BA631-050D-43BA-8FEF-9CD3FC60A3F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161201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B0FFA-2F4F-4880-BAE8-47954924F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377D87-3724-443B-B830-B639E217C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DE9DD-841F-4036-B041-48FC4CE14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15/11/2019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6FB62-9DB6-4BDB-B470-F20EAFDA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BF0E5-7228-4FA7-ACC0-E1E883366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4171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20A1-F4F2-4CDD-8D48-DA0E3FDD4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BBA55-A8AD-48BE-A1E9-4ACB590D0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E6CC0-7A8A-4B70-9442-AFE104640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15/11/2019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C67E79-BF4E-4CC2-8095-4BD7EAD7D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D0B34-083F-458E-85F3-0952792B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9450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2F73DA-6244-45E7-B92B-A85110B4C1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56ABF-46D5-4A28-B54E-6EE56C1CE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74B45-7E8E-4FB2-A72F-128C30C6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15/11/2019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062D1-5DDE-4E4D-8CB7-B8028B11B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5E731-3F2F-4285-B76E-D3FC8B0B1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33916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66AF-5C27-4747-AC58-796560E78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B02B4-C399-4343-907A-B0D498D9F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74498-B15F-4A2A-A583-7C96A9A80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15/11/2019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2F41D-FD3D-42F0-BCCD-FFCDBDAE6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BD531-6776-4573-849B-DB99A3AC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70780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9814-5FDC-467C-B124-2AE41E7E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A0459-F98B-4C5B-AE10-2BD043A4A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14CDD-7E56-46A9-9314-7520EE3B0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15/11/2019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FCD52-E705-493B-965D-F5B4282B9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22236-C72E-4BE9-8A27-C17E2BA8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68158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2BC0-62DD-4307-810C-D5270907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59C7F-A726-4833-9D52-86BD3B495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8A234A-3647-4436-A9E7-B0E433DB1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3DD02-E5E0-4497-AC13-B142FE6A3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15/11/2019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5A630-3E62-4F49-AF64-BCD553525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61E56-1987-47B8-AF19-9978F1E96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96899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461F-5484-4B67-B89E-6FFB4D71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F4F72-227B-4215-AE99-254E6DFB1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BECEC4-8A50-4823-B9DC-6FD97FB68D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398F4-6512-49D6-A66E-9B01AADC84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26B2EB-19E8-4966-995B-0F93AEDDF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5B18C-5E44-4391-AB85-9AF473128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15/11/2019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80C71B-6186-4292-A9A9-DD4C0F8FA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3318C6-B9CE-4063-A604-6BE81C88E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19145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419BA-C44E-4A27-911D-3AA68293E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84FA12-F12B-4880-9033-DFA94E59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15/11/2019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2C1B6-AC63-4CC9-A714-AB56CE6D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E58200-ACF2-416C-8BAE-E19AC8096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52141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4602AD-3712-4EFE-A28E-347AE4FF2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15/11/2019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075D40-038F-4C66-B4FA-652BE16F6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546E0-4867-4D39-8045-FF4CD7DC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3136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7B9C7-3C35-41A8-9600-ADCF3C7F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869CE-D54D-4D99-B702-C429273C0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256D6-B707-4A73-8A68-D8B770FE9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FA380-D4A8-4A86-90EC-67B68CEBB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15/11/2019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DEE97-6863-4A71-8A28-013101537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6399E-C288-4345-98CE-B880B362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3841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84C96-FFD9-426B-8587-FE2530721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2E098D-C46B-4261-877A-F8C5B97E16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8F9A9-6175-4FBE-ACA9-78AE246A72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8CECA-CF63-4DF8-A5FD-AE2BCC5D0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15/11/2019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42716-7B00-45D1-ACAE-59455F30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5E12D-D1F7-4211-85C1-C70702D2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86611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D8EED3-5F49-432A-9276-180714799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l-G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1D7DF-24FC-4899-B04E-B10082252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43373-502D-427A-BAB9-A9BB6B6DB1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l-GR"/>
              <a:t>15/11/2019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F2AD2-666F-4EA3-909F-F7CD28D19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22D48-EF40-4382-90CA-7327632CE6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9C610-A62F-4F5E-BA70-3F7DB4458A7E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74868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Content Placeholder 9">
            <a:extLst>
              <a:ext uri="{FF2B5EF4-FFF2-40B4-BE49-F238E27FC236}">
                <a16:creationId xmlns:a16="http://schemas.microsoft.com/office/drawing/2014/main" id="{CFBCEFCC-473A-4AD1-8EEA-38124F4A4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4" r="19434"/>
          <a:stretch/>
        </p:blipFill>
        <p:spPr bwMode="auto">
          <a:xfrm>
            <a:off x="5797543" y="10"/>
            <a:ext cx="63941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6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2A40C5C-76A7-4B96-A174-E73F5128C0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370" y="1534585"/>
            <a:ext cx="4706803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u="sng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Aharoni" panose="020B0604020202020204" pitchFamily="2" charset="-79"/>
              </a:rPr>
              <a:t>Team 3</a:t>
            </a:r>
          </a:p>
          <a:p>
            <a:pPr algn="l"/>
            <a:endParaRPr lang="en-US" sz="20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Bill </a:t>
            </a:r>
            <a:r>
              <a:rPr lang="en-US" sz="20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Dimou</a:t>
            </a:r>
            <a:endParaRPr lang="en-US" sz="20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Olga </a:t>
            </a:r>
            <a:r>
              <a:rPr lang="en-US" sz="20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Kyriazi</a:t>
            </a:r>
            <a:endParaRPr lang="en-US" sz="20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Sotiris Simos</a:t>
            </a: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Chris </a:t>
            </a:r>
            <a:r>
              <a:rPr lang="en-US" sz="20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Theodoropoulos</a:t>
            </a:r>
            <a:endParaRPr lang="en-US" sz="2000" dirty="0">
              <a:solidFill>
                <a:srgbClr val="0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Nikolas – </a:t>
            </a:r>
            <a:r>
              <a:rPr lang="en-US" sz="2000" dirty="0" err="1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Marios</a:t>
            </a:r>
            <a:r>
              <a:rPr lang="en-US" sz="20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Tsarouchas</a:t>
            </a:r>
          </a:p>
        </p:txBody>
      </p:sp>
      <p:sp>
        <p:nvSpPr>
          <p:cNvPr id="4" name="AutoShape 2" descr="Αποτέλεσμα εικόνας για regeneration academy for digital acceleration data science lab - powered by titan">
            <a:extLst>
              <a:ext uri="{FF2B5EF4-FFF2-40B4-BE49-F238E27FC236}">
                <a16:creationId xmlns:a16="http://schemas.microsoft.com/office/drawing/2014/main" id="{AC35BD70-E4CC-4FEC-822F-D5AC2712E0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539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C889-8010-46D7-B6DD-111AFB6E1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sz="2800" dirty="0"/>
              <a:t>Delay Times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06BC-501D-46E8-85D2-29C95701D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86241-B535-46BA-BFB7-C3BD8404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22F08-1F59-4F1F-B915-89869A561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10</a:t>
            </a:fld>
            <a:endParaRPr lang="el-G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B5D1B-C741-44F6-B539-B12C2A161BE9}"/>
              </a:ext>
            </a:extLst>
          </p:cNvPr>
          <p:cNvSpPr txBox="1"/>
          <p:nvPr/>
        </p:nvSpPr>
        <p:spPr>
          <a:xfrm>
            <a:off x="838200" y="1535812"/>
            <a:ext cx="700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correlation visualization to confirm given delay times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F0ACB9-FE52-4E60-B4FB-F420977D1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2062331"/>
            <a:ext cx="5527272" cy="25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9425E2-E003-4F8F-951C-A859DD5E8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0" y="2038697"/>
            <a:ext cx="5590800" cy="252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B01771-CA5D-42D1-9E18-458EA046AE0B}"/>
              </a:ext>
            </a:extLst>
          </p:cNvPr>
          <p:cNvSpPr txBox="1"/>
          <p:nvPr/>
        </p:nvSpPr>
        <p:spPr>
          <a:xfrm>
            <a:off x="11079804" y="136525"/>
            <a:ext cx="88289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Block </a:t>
            </a:r>
            <a:r>
              <a:rPr lang="el-GR" dirty="0"/>
              <a:t>2</a:t>
            </a:r>
            <a:endParaRPr lang="en-US" dirty="0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8187671D-E90C-485F-8FDB-9907B02BC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695486"/>
              </p:ext>
            </p:extLst>
          </p:nvPr>
        </p:nvGraphicFramePr>
        <p:xfrm>
          <a:off x="2428460" y="4727660"/>
          <a:ext cx="772697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000">
                  <a:extLst>
                    <a:ext uri="{9D8B030D-6E8A-4147-A177-3AD203B41FA5}">
                      <a16:colId xmlns:a16="http://schemas.microsoft.com/office/drawing/2014/main" val="1289716505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1434804694"/>
                    </a:ext>
                  </a:extLst>
                </a:gridCol>
                <a:gridCol w="238971">
                  <a:extLst>
                    <a:ext uri="{9D8B030D-6E8A-4147-A177-3AD203B41FA5}">
                      <a16:colId xmlns:a16="http://schemas.microsoft.com/office/drawing/2014/main" val="2886312001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3587444971"/>
                    </a:ext>
                  </a:extLst>
                </a:gridCol>
                <a:gridCol w="1872000">
                  <a:extLst>
                    <a:ext uri="{9D8B030D-6E8A-4147-A177-3AD203B41FA5}">
                      <a16:colId xmlns:a16="http://schemas.microsoft.com/office/drawing/2014/main" val="732056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Delay Time (min)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Delay Time (min)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320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feed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Water injection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0221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Fly ash 1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Grinding pressure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2529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Separator speed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Bucket elevator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708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3008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B696-25AD-492E-8A08-2D790405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Cleaning</a:t>
            </a:r>
            <a:br>
              <a:rPr lang="en-US" dirty="0"/>
            </a:br>
            <a:r>
              <a:rPr lang="en-US" sz="2800" dirty="0"/>
              <a:t>	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7E36E74-A9E6-4F87-B24A-CE654BF1B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06059"/>
            <a:ext cx="5157787" cy="823912"/>
          </a:xfrm>
        </p:spPr>
        <p:txBody>
          <a:bodyPr/>
          <a:lstStyle/>
          <a:p>
            <a:r>
              <a:rPr lang="en-US" sz="2800" b="0" dirty="0"/>
              <a:t>Columns</a:t>
            </a:r>
            <a:endParaRPr lang="el-GR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41F4F-4113-48DA-AEB2-A21A235D6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1479696"/>
          </a:xfrm>
          <a:ln w="19050">
            <a:noFill/>
          </a:ln>
        </p:spPr>
        <p:txBody>
          <a:bodyPr/>
          <a:lstStyle/>
          <a:p>
            <a:r>
              <a:rPr lang="en-US" sz="1800" dirty="0"/>
              <a:t>Column names’ regularization</a:t>
            </a:r>
          </a:p>
          <a:p>
            <a:r>
              <a:rPr lang="en-US" sz="1800" dirty="0"/>
              <a:t>Columns’ merge (July)</a:t>
            </a:r>
          </a:p>
          <a:p>
            <a:r>
              <a:rPr lang="en-US" sz="1800" dirty="0"/>
              <a:t>Extra columns selection (July - October)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B45A7A9-8E5A-4D3B-B3CB-8774BE06A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06059"/>
            <a:ext cx="5183188" cy="823912"/>
          </a:xfrm>
        </p:spPr>
        <p:txBody>
          <a:bodyPr>
            <a:normAutofit/>
          </a:bodyPr>
          <a:lstStyle/>
          <a:p>
            <a:r>
              <a:rPr lang="en-US" sz="2800" b="0" dirty="0"/>
              <a:t>Values Format</a:t>
            </a:r>
            <a:endParaRPr lang="el-GR" sz="2800" b="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0AB1871-1DE3-4F18-A4D0-5CE3079D77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1950489"/>
          </a:xfrm>
        </p:spPr>
        <p:txBody>
          <a:bodyPr/>
          <a:lstStyle/>
          <a:p>
            <a:r>
              <a:rPr lang="en-US" sz="1800" dirty="0"/>
              <a:t>Strings to floats</a:t>
            </a:r>
          </a:p>
          <a:p>
            <a:r>
              <a:rPr lang="en-US" sz="1800" dirty="0"/>
              <a:t>Datetime objects</a:t>
            </a:r>
          </a:p>
          <a:p>
            <a:r>
              <a:rPr lang="en-US" sz="1800" dirty="0"/>
              <a:t>Month vs day first</a:t>
            </a:r>
          </a:p>
          <a:p>
            <a:r>
              <a:rPr lang="en-US" sz="1800" dirty="0"/>
              <a:t>Dates as indices</a:t>
            </a:r>
          </a:p>
          <a:p>
            <a:r>
              <a:rPr lang="en-US" sz="1800" dirty="0"/>
              <a:t>Data frames concatenation</a:t>
            </a:r>
          </a:p>
          <a:p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EFED5-63E7-429E-A03E-4FDF3D3B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5602F-87A0-44FC-A86D-058820C19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3</a:t>
            </a:r>
            <a:endParaRPr lang="el-G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D3F90-EF53-42FB-85BC-0C79CEE4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11</a:t>
            </a:fld>
            <a:endParaRPr lang="el-G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68C671-11EA-4FDF-885B-3BDBAEDD5574}"/>
              </a:ext>
            </a:extLst>
          </p:cNvPr>
          <p:cNvSpPr txBox="1">
            <a:spLocks/>
          </p:cNvSpPr>
          <p:nvPr/>
        </p:nvSpPr>
        <p:spPr>
          <a:xfrm>
            <a:off x="6669172" y="2719379"/>
            <a:ext cx="4532894" cy="1736185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275D1-CC3A-4BDB-A7A3-EF6D6E9704DD}"/>
              </a:ext>
            </a:extLst>
          </p:cNvPr>
          <p:cNvSpPr txBox="1"/>
          <p:nvPr/>
        </p:nvSpPr>
        <p:spPr>
          <a:xfrm>
            <a:off x="7909421" y="5351941"/>
            <a:ext cx="289909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 frame size: </a:t>
            </a:r>
            <a:r>
              <a:rPr lang="en-US" b="1" dirty="0"/>
              <a:t>346915</a:t>
            </a:r>
            <a:r>
              <a:rPr lang="en-US" dirty="0"/>
              <a:t> x </a:t>
            </a:r>
            <a:r>
              <a:rPr lang="en-US" b="1" dirty="0"/>
              <a:t>92</a:t>
            </a:r>
            <a:endParaRPr lang="el-GR" b="1" dirty="0"/>
          </a:p>
        </p:txBody>
      </p:sp>
      <p:sp>
        <p:nvSpPr>
          <p:cNvPr id="12" name="Arrow: Bent-Up 11">
            <a:extLst>
              <a:ext uri="{FF2B5EF4-FFF2-40B4-BE49-F238E27FC236}">
                <a16:creationId xmlns:a16="http://schemas.microsoft.com/office/drawing/2014/main" id="{CDD6550B-B4C0-4382-BF9C-0F13804373A9}"/>
              </a:ext>
            </a:extLst>
          </p:cNvPr>
          <p:cNvSpPr/>
          <p:nvPr/>
        </p:nvSpPr>
        <p:spPr>
          <a:xfrm rot="5400000">
            <a:off x="6129447" y="4867137"/>
            <a:ext cx="587448" cy="969608"/>
          </a:xfrm>
          <a:prstGeom prst="bentUpArrow">
            <a:avLst>
              <a:gd name="adj1" fmla="val 7696"/>
              <a:gd name="adj2" fmla="val 13320"/>
              <a:gd name="adj3" fmla="val 180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22160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CFEC-8432-4CD1-B27D-172EE31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  <a:br>
              <a:rPr lang="en-US" dirty="0"/>
            </a:br>
            <a:r>
              <a:rPr lang="en-US" sz="2800" dirty="0"/>
              <a:t>Normal Operating Conditions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C7255-999D-4E46-BB37-9D64B32B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1A1-4AD9-4854-BCBC-4875A710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C857-E1E2-4C2A-8956-27167C39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12</a:t>
            </a:fld>
            <a:endParaRPr lang="el-G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003ED7-8E91-4CC9-B764-7B5B6F9EB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" y="2592000"/>
            <a:ext cx="6013561" cy="28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47050C-DF17-43CB-BA8D-C67A5FEA5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2592000"/>
            <a:ext cx="6017345" cy="28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E4509F8-D6A3-4624-99C5-B1E1DFF09E70}"/>
              </a:ext>
            </a:extLst>
          </p:cNvPr>
          <p:cNvSpPr txBox="1"/>
          <p:nvPr/>
        </p:nvSpPr>
        <p:spPr>
          <a:xfrm>
            <a:off x="883640" y="1858197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Distribution Plots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40419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CFEC-8432-4CD1-B27D-172EE31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Data Cleaning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black"/>
                </a:solidFill>
              </a:rPr>
              <a:t>Normal Operating Conditions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C7255-999D-4E46-BB37-9D64B32B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1A1-4AD9-4854-BCBC-4875A710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C857-E1E2-4C2A-8956-27167C39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13</a:t>
            </a:fld>
            <a:endParaRPr lang="el-G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796769-2119-40A9-8B8B-A2F252CC2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2592000"/>
            <a:ext cx="6013560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DB386E-776C-4CD4-99D5-311E94D88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" y="2592000"/>
            <a:ext cx="6100605" cy="288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32AE50-1089-478E-8F32-46F288A109D9}"/>
              </a:ext>
            </a:extLst>
          </p:cNvPr>
          <p:cNvSpPr txBox="1"/>
          <p:nvPr/>
        </p:nvSpPr>
        <p:spPr>
          <a:xfrm>
            <a:off x="883640" y="1858197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Distribution Plots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34506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0B8B-CF2E-41FD-BADB-482E2CFA5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Data Cleaning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/>
              <a:t>Cement Type Split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95A12C-AEDA-4B0F-89E1-12E4D9848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70511-B5BC-4B70-B311-A46D29CD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065C5-202C-4362-B81B-94ABDF1FF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14</a:t>
            </a:fld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9BA75F-9DA0-44E0-91ED-2623F93C0592}"/>
              </a:ext>
            </a:extLst>
          </p:cNvPr>
          <p:cNvSpPr txBox="1"/>
          <p:nvPr/>
        </p:nvSpPr>
        <p:spPr>
          <a:xfrm>
            <a:off x="883640" y="1858197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Distribution Plots</a:t>
            </a:r>
            <a:endParaRPr lang="el-G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8E29CA-2784-4606-8FD9-2182FE788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544" y="2593044"/>
            <a:ext cx="6051406" cy="28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70F711-ED58-49F4-BB51-7EBB4E84335B}"/>
              </a:ext>
            </a:extLst>
          </p:cNvPr>
          <p:cNvSpPr txBox="1"/>
          <p:nvPr/>
        </p:nvSpPr>
        <p:spPr>
          <a:xfrm>
            <a:off x="7541778" y="5450177"/>
            <a:ext cx="3103927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Data frames size</a:t>
            </a:r>
          </a:p>
          <a:p>
            <a:r>
              <a:rPr lang="en-US" dirty="0"/>
              <a:t>Cement type CPII : </a:t>
            </a:r>
            <a:r>
              <a:rPr lang="en-US" b="1" dirty="0"/>
              <a:t>67790 </a:t>
            </a:r>
            <a:r>
              <a:rPr lang="en-US" dirty="0"/>
              <a:t>x 92</a:t>
            </a:r>
          </a:p>
          <a:p>
            <a:r>
              <a:rPr lang="en-US" dirty="0"/>
              <a:t>Cement type CPIV: </a:t>
            </a:r>
            <a:r>
              <a:rPr lang="en-US" b="1" dirty="0"/>
              <a:t>112941</a:t>
            </a:r>
            <a:r>
              <a:rPr lang="en-US" dirty="0"/>
              <a:t> x 92</a:t>
            </a:r>
            <a:endParaRPr lang="el-GR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EB08E0E-94A6-40D5-971D-441589DD64ED}"/>
              </a:ext>
            </a:extLst>
          </p:cNvPr>
          <p:cNvSpPr/>
          <p:nvPr/>
        </p:nvSpPr>
        <p:spPr>
          <a:xfrm>
            <a:off x="6547066" y="5911842"/>
            <a:ext cx="713064" cy="117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6B08F4-332B-4AB5-9FCE-C0E7C2067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0" y="2592000"/>
            <a:ext cx="6013561" cy="28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111000-3B2C-4567-A2D6-267252D66547}"/>
              </a:ext>
            </a:extLst>
          </p:cNvPr>
          <p:cNvSpPr txBox="1"/>
          <p:nvPr/>
        </p:nvSpPr>
        <p:spPr>
          <a:xfrm>
            <a:off x="149343" y="2220261"/>
            <a:ext cx="1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  <a:endParaRPr lang="el-G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1560C9-1C76-4282-AACC-64A28464F5C3}"/>
              </a:ext>
            </a:extLst>
          </p:cNvPr>
          <p:cNvSpPr txBox="1"/>
          <p:nvPr/>
        </p:nvSpPr>
        <p:spPr>
          <a:xfrm>
            <a:off x="6164011" y="2229936"/>
            <a:ext cx="14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843022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CFEC-8432-4CD1-B27D-172EE31C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Data Cleaning</a:t>
            </a:r>
            <a:br>
              <a:rPr lang="en-US"/>
            </a:br>
            <a:r>
              <a:rPr lang="en-US" sz="2800"/>
              <a:t>Cement Type Split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50912-1DFB-4571-8FBC-736C7B4C1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Confirming our cut-off limit with frequency distribution plots:</a:t>
            </a:r>
            <a:endParaRPr lang="el-GR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C7255-999D-4E46-BB37-9D64B32B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1A1-4AD9-4854-BCBC-4875A710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C857-E1E2-4C2A-8956-27167C39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8D9C610-A62F-4F5E-BA70-3F7DB4458A7E}" type="slidenum">
              <a:rPr lang="el-GR" smtClean="0"/>
              <a:t>15</a:t>
            </a:fld>
            <a:endParaRPr lang="el-G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70C0C4-6C90-4361-83BF-2568A66EC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592000"/>
            <a:ext cx="5528355" cy="28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9EEB35-6724-4B60-B3CA-F3A1610D3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00" y="2592000"/>
            <a:ext cx="5528355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2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CFEC-8432-4CD1-B27D-172EE31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  <a:br>
              <a:rPr lang="en-US" dirty="0"/>
            </a:br>
            <a:r>
              <a:rPr lang="en-US" sz="2800" dirty="0"/>
              <a:t>Resampling &amp; Imputation (Missing Values)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D200C-E0AE-44F6-9D5C-94BDE4408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356"/>
            <a:ext cx="7020352" cy="2774951"/>
          </a:xfrm>
        </p:spPr>
        <p:txBody>
          <a:bodyPr>
            <a:normAutofit/>
          </a:bodyPr>
          <a:lstStyle/>
          <a:p>
            <a:r>
              <a:rPr lang="en-US" sz="2000" dirty="0"/>
              <a:t>60 seconds resampling</a:t>
            </a:r>
          </a:p>
          <a:p>
            <a:endParaRPr lang="en-US" sz="2000" dirty="0"/>
          </a:p>
          <a:p>
            <a:r>
              <a:rPr lang="en-US" sz="2000" dirty="0"/>
              <a:t>Delete rows with </a:t>
            </a:r>
            <a:r>
              <a:rPr lang="en-US" sz="2000" dirty="0" err="1"/>
              <a:t>NaNs</a:t>
            </a:r>
            <a:r>
              <a:rPr lang="en-US" sz="2000" dirty="0"/>
              <a:t> (threshold = 5)</a:t>
            </a:r>
          </a:p>
          <a:p>
            <a:endParaRPr lang="en-US" sz="2000" dirty="0"/>
          </a:p>
          <a:p>
            <a:r>
              <a:rPr lang="en-US" sz="2000" dirty="0"/>
              <a:t>‘Main fan speed’ column: delete rows with </a:t>
            </a:r>
            <a:r>
              <a:rPr lang="en-US" sz="2000" dirty="0" err="1"/>
              <a:t>NaNs</a:t>
            </a:r>
            <a:r>
              <a:rPr lang="en-US" sz="2000" dirty="0"/>
              <a:t> (threshold = 5)</a:t>
            </a:r>
          </a:p>
          <a:p>
            <a:endParaRPr lang="en-US" sz="2000" dirty="0"/>
          </a:p>
          <a:p>
            <a:r>
              <a:rPr lang="en-US" sz="2000" dirty="0"/>
              <a:t>Linear interpolation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C7255-999D-4E46-BB37-9D64B32B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1A1-4AD9-4854-BCBC-4875A710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C857-E1E2-4C2A-8956-27167C39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16</a:t>
            </a:fld>
            <a:endParaRPr lang="el-GR"/>
          </a:p>
        </p:txBody>
      </p:sp>
      <p:sp>
        <p:nvSpPr>
          <p:cNvPr id="8" name="AutoShape 2" descr="Image result for tick sign">
            <a:extLst>
              <a:ext uri="{FF2B5EF4-FFF2-40B4-BE49-F238E27FC236}">
                <a16:creationId xmlns:a16="http://schemas.microsoft.com/office/drawing/2014/main" id="{EF6F4027-78E2-40BE-80B6-36CBCA8DF6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9" name="AutoShape 4" descr="Image result for tick sign">
            <a:extLst>
              <a:ext uri="{FF2B5EF4-FFF2-40B4-BE49-F238E27FC236}">
                <a16:creationId xmlns:a16="http://schemas.microsoft.com/office/drawing/2014/main" id="{96FA79FA-6A82-4C5B-9696-D1E1FB67C4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1428A3-192E-4E8A-BEB6-C089D072A926}"/>
              </a:ext>
            </a:extLst>
          </p:cNvPr>
          <p:cNvSpPr txBox="1"/>
          <p:nvPr/>
        </p:nvSpPr>
        <p:spPr>
          <a:xfrm>
            <a:off x="8828714" y="1840844"/>
            <a:ext cx="3103927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Data frames size</a:t>
            </a:r>
          </a:p>
          <a:p>
            <a:r>
              <a:rPr lang="en-US" dirty="0"/>
              <a:t>Cement type CPII : </a:t>
            </a:r>
            <a:r>
              <a:rPr lang="en-US" b="1" dirty="0"/>
              <a:t>246455 </a:t>
            </a:r>
            <a:r>
              <a:rPr lang="en-US" dirty="0"/>
              <a:t>x 92</a:t>
            </a:r>
          </a:p>
          <a:p>
            <a:r>
              <a:rPr lang="en-US" dirty="0"/>
              <a:t>Cement type CPIV: </a:t>
            </a:r>
            <a:r>
              <a:rPr lang="en-US" b="1" dirty="0"/>
              <a:t>251324</a:t>
            </a:r>
            <a:r>
              <a:rPr lang="en-US" dirty="0"/>
              <a:t> x 92</a:t>
            </a:r>
          </a:p>
          <a:p>
            <a:endParaRPr lang="en-US" dirty="0"/>
          </a:p>
          <a:p>
            <a:r>
              <a:rPr lang="en-US" dirty="0"/>
              <a:t>Cement type CPII : </a:t>
            </a:r>
            <a:r>
              <a:rPr lang="en-US" b="1" dirty="0"/>
              <a:t>39430 </a:t>
            </a:r>
            <a:r>
              <a:rPr lang="en-US" dirty="0"/>
              <a:t>x 92</a:t>
            </a:r>
          </a:p>
          <a:p>
            <a:r>
              <a:rPr lang="en-US" dirty="0"/>
              <a:t>Cement type CPIV: </a:t>
            </a:r>
            <a:r>
              <a:rPr lang="en-US" b="1" dirty="0"/>
              <a:t>73368</a:t>
            </a:r>
            <a:r>
              <a:rPr lang="en-US" dirty="0"/>
              <a:t> x 92</a:t>
            </a:r>
          </a:p>
          <a:p>
            <a:endParaRPr lang="en-US" dirty="0"/>
          </a:p>
          <a:p>
            <a:r>
              <a:rPr lang="en-US" dirty="0"/>
              <a:t>Cement type CPII : </a:t>
            </a:r>
            <a:r>
              <a:rPr lang="en-US" b="1" dirty="0"/>
              <a:t>39163 </a:t>
            </a:r>
            <a:r>
              <a:rPr lang="en-US" dirty="0"/>
              <a:t>x 92</a:t>
            </a:r>
          </a:p>
          <a:p>
            <a:r>
              <a:rPr lang="en-US" dirty="0"/>
              <a:t>Cement type CPIV: </a:t>
            </a:r>
            <a:r>
              <a:rPr lang="en-US" b="1" dirty="0"/>
              <a:t>73368</a:t>
            </a:r>
            <a:r>
              <a:rPr lang="en-US" dirty="0"/>
              <a:t> x 92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F42FB19-3538-4645-80CB-AC745912A90D}"/>
              </a:ext>
            </a:extLst>
          </p:cNvPr>
          <p:cNvSpPr/>
          <p:nvPr/>
        </p:nvSpPr>
        <p:spPr>
          <a:xfrm>
            <a:off x="7987101" y="3224477"/>
            <a:ext cx="713064" cy="117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57C3BAF-B0A2-4D59-A1A9-8A7129CBDF90}"/>
              </a:ext>
            </a:extLst>
          </p:cNvPr>
          <p:cNvSpPr/>
          <p:nvPr/>
        </p:nvSpPr>
        <p:spPr>
          <a:xfrm>
            <a:off x="7987101" y="4035447"/>
            <a:ext cx="713064" cy="117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79DE29C-865D-4FF6-AD72-82BC91704F29}"/>
              </a:ext>
            </a:extLst>
          </p:cNvPr>
          <p:cNvSpPr/>
          <p:nvPr/>
        </p:nvSpPr>
        <p:spPr>
          <a:xfrm>
            <a:off x="7987101" y="2411514"/>
            <a:ext cx="713064" cy="117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94013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CFEC-8432-4CD1-B27D-172EE31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  <a:br>
              <a:rPr lang="en-US" dirty="0"/>
            </a:br>
            <a:r>
              <a:rPr lang="en-US" sz="2800" dirty="0"/>
              <a:t>Time Delay Adjustment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C7255-999D-4E46-BB37-9D64B32B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/>
              <a:t>15/11/2019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1A1-4AD9-4854-BCBC-4875A710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3</a:t>
            </a:r>
            <a:endParaRPr lang="el-G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C857-E1E2-4C2A-8956-27167C39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17</a:t>
            </a:fld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0AC7A-2EFE-4A6E-A655-507C926C6B8B}"/>
              </a:ext>
            </a:extLst>
          </p:cNvPr>
          <p:cNvSpPr txBox="1"/>
          <p:nvPr/>
        </p:nvSpPr>
        <p:spPr>
          <a:xfrm>
            <a:off x="4687969" y="2126126"/>
            <a:ext cx="3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 change in separator speed leads to a change in separator power with a </a:t>
            </a:r>
            <a:r>
              <a:rPr lang="en-US" b="1" dirty="0"/>
              <a:t>3 minutes </a:t>
            </a:r>
            <a:r>
              <a:rPr lang="en-US" dirty="0"/>
              <a:t>delay…</a:t>
            </a:r>
            <a:endParaRPr lang="el-G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C6AD07-B63F-40A4-BA0C-B0EFE945B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917" y="3287948"/>
            <a:ext cx="2727476" cy="225064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0281D7-EF81-48DA-AF77-FE77AEA4F4E0}"/>
              </a:ext>
            </a:extLst>
          </p:cNvPr>
          <p:cNvSpPr/>
          <p:nvPr/>
        </p:nvSpPr>
        <p:spPr>
          <a:xfrm>
            <a:off x="4691655" y="3661441"/>
            <a:ext cx="2988000" cy="1854000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0EE1D0-3CAC-4ADF-86F2-7496377010F7}"/>
              </a:ext>
            </a:extLst>
          </p:cNvPr>
          <p:cNvGrpSpPr/>
          <p:nvPr/>
        </p:nvGrpSpPr>
        <p:grpSpPr>
          <a:xfrm>
            <a:off x="1054625" y="2123281"/>
            <a:ext cx="2453302" cy="3834641"/>
            <a:chOff x="1054625" y="2123281"/>
            <a:chExt cx="2453302" cy="383464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B2B583-76EA-451E-BADB-D967AD582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1002" y="2123281"/>
              <a:ext cx="2066925" cy="380047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3D32893-4FB3-43E1-9635-74D1EF5B5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4625" y="2188722"/>
              <a:ext cx="386498" cy="37692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DCF3EDC-3AB9-4784-8EB5-700A04E24682}"/>
              </a:ext>
            </a:extLst>
          </p:cNvPr>
          <p:cNvSpPr/>
          <p:nvPr/>
        </p:nvSpPr>
        <p:spPr>
          <a:xfrm>
            <a:off x="933855" y="3661441"/>
            <a:ext cx="2647545" cy="18541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CE15D9EF-5319-4F62-A411-2263C4F30201}"/>
              </a:ext>
            </a:extLst>
          </p:cNvPr>
          <p:cNvSpPr/>
          <p:nvPr/>
        </p:nvSpPr>
        <p:spPr>
          <a:xfrm>
            <a:off x="3822970" y="4464996"/>
            <a:ext cx="589639" cy="157338"/>
          </a:xfrm>
          <a:prstGeom prst="lef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6AD7C8-BA91-4B19-BE37-100C9429310F}"/>
              </a:ext>
            </a:extLst>
          </p:cNvPr>
          <p:cNvGrpSpPr/>
          <p:nvPr/>
        </p:nvGrpSpPr>
        <p:grpSpPr>
          <a:xfrm>
            <a:off x="2454584" y="2428187"/>
            <a:ext cx="1224000" cy="1224000"/>
            <a:chOff x="3787274" y="2379547"/>
            <a:chExt cx="1224000" cy="12240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4ADE599-43E1-43B1-AA6E-F4674F137085}"/>
                </a:ext>
              </a:extLst>
            </p:cNvPr>
            <p:cNvSpPr/>
            <p:nvPr/>
          </p:nvSpPr>
          <p:spPr>
            <a:xfrm rot="2700000">
              <a:off x="3787333" y="2973547"/>
              <a:ext cx="1224000" cy="36000"/>
            </a:xfrm>
            <a:prstGeom prst="rect">
              <a:avLst/>
            </a:prstGeom>
            <a:solidFill>
              <a:srgbClr val="FF7C80">
                <a:alpha val="50000"/>
              </a:srgbClr>
            </a:soli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BC4CEED-ECB8-4AEA-8C60-1C41D20B42CD}"/>
                </a:ext>
              </a:extLst>
            </p:cNvPr>
            <p:cNvSpPr/>
            <p:nvPr/>
          </p:nvSpPr>
          <p:spPr>
            <a:xfrm rot="8100000">
              <a:off x="3787274" y="2973688"/>
              <a:ext cx="1224000" cy="35836"/>
            </a:xfrm>
            <a:prstGeom prst="rect">
              <a:avLst/>
            </a:prstGeom>
            <a:solidFill>
              <a:srgbClr val="FF7C80">
                <a:alpha val="50000"/>
              </a:srgbClr>
            </a:soli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0A6E9A1-B579-4E74-AE74-8CCBB7153078}"/>
              </a:ext>
            </a:extLst>
          </p:cNvPr>
          <p:cNvSpPr txBox="1"/>
          <p:nvPr/>
        </p:nvSpPr>
        <p:spPr>
          <a:xfrm>
            <a:off x="8610600" y="3507268"/>
            <a:ext cx="3103927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Data frames final length</a:t>
            </a:r>
          </a:p>
          <a:p>
            <a:r>
              <a:rPr lang="en-US" u="sng" dirty="0"/>
              <a:t>Block 1</a:t>
            </a:r>
          </a:p>
          <a:p>
            <a:r>
              <a:rPr lang="en-US" dirty="0"/>
              <a:t>Cement type CPII : </a:t>
            </a:r>
            <a:r>
              <a:rPr lang="en-US" b="1" dirty="0"/>
              <a:t>35545 </a:t>
            </a:r>
            <a:r>
              <a:rPr lang="en-US" dirty="0"/>
              <a:t>x </a:t>
            </a:r>
            <a:r>
              <a:rPr lang="en-US" b="1" dirty="0"/>
              <a:t>6</a:t>
            </a:r>
            <a:r>
              <a:rPr lang="en-US" dirty="0"/>
              <a:t> </a:t>
            </a:r>
          </a:p>
          <a:p>
            <a:r>
              <a:rPr lang="en-US" dirty="0"/>
              <a:t>Cement type CPIV: </a:t>
            </a:r>
            <a:r>
              <a:rPr lang="en-US" b="1" dirty="0"/>
              <a:t>66932 </a:t>
            </a:r>
            <a:r>
              <a:rPr lang="en-US" dirty="0"/>
              <a:t>x </a:t>
            </a:r>
            <a:r>
              <a:rPr lang="en-US" b="1" dirty="0"/>
              <a:t>6</a:t>
            </a:r>
          </a:p>
          <a:p>
            <a:r>
              <a:rPr lang="en-US" u="sng" dirty="0"/>
              <a:t>Block 2</a:t>
            </a:r>
          </a:p>
          <a:p>
            <a:r>
              <a:rPr lang="en-US" dirty="0"/>
              <a:t>Cement type CPII : </a:t>
            </a:r>
            <a:r>
              <a:rPr lang="en-US" b="1" dirty="0"/>
              <a:t>32535 </a:t>
            </a:r>
            <a:r>
              <a:rPr lang="en-US" dirty="0"/>
              <a:t>x </a:t>
            </a:r>
            <a:r>
              <a:rPr lang="en-US" b="1" dirty="0"/>
              <a:t>11</a:t>
            </a:r>
            <a:r>
              <a:rPr lang="en-US" dirty="0"/>
              <a:t> </a:t>
            </a:r>
          </a:p>
          <a:p>
            <a:r>
              <a:rPr lang="en-US" dirty="0"/>
              <a:t>Cement type CPIV: </a:t>
            </a:r>
            <a:r>
              <a:rPr lang="en-US" b="1" dirty="0"/>
              <a:t>61072 </a:t>
            </a:r>
            <a:r>
              <a:rPr lang="en-US" dirty="0"/>
              <a:t>x </a:t>
            </a:r>
            <a:r>
              <a:rPr lang="en-US" b="1" dirty="0"/>
              <a:t>11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0EB356-472F-435C-A077-BB9A3F2CDDF4}"/>
              </a:ext>
            </a:extLst>
          </p:cNvPr>
          <p:cNvCxnSpPr>
            <a:cxnSpLocks/>
          </p:cNvCxnSpPr>
          <p:nvPr/>
        </p:nvCxnSpPr>
        <p:spPr>
          <a:xfrm>
            <a:off x="8153400" y="1686187"/>
            <a:ext cx="0" cy="45842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980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CFEC-8432-4CD1-B27D-172EE31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  <a:br>
              <a:rPr lang="en-US" dirty="0"/>
            </a:br>
            <a:r>
              <a:rPr lang="en-US" sz="2800" dirty="0"/>
              <a:t>Feature Scaling</a:t>
            </a:r>
            <a:endParaRPr lang="el-GR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AD9D42-E3B8-4958-9F88-8E01FBDDB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556586"/>
            <a:ext cx="5183188" cy="335805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Block 1</a:t>
            </a:r>
            <a:endParaRPr lang="el-GR" sz="1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C7255-999D-4E46-BB37-9D64B32B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1A1-4AD9-4854-BCBC-4875A710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C857-E1E2-4C2A-8956-27167C39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18</a:t>
            </a:fld>
            <a:endParaRPr lang="el-GR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C0767FD-C02D-41BD-AF83-320C2DFFC1EC}"/>
              </a:ext>
            </a:extLst>
          </p:cNvPr>
          <p:cNvSpPr txBox="1">
            <a:spLocks/>
          </p:cNvSpPr>
          <p:nvPr/>
        </p:nvSpPr>
        <p:spPr>
          <a:xfrm>
            <a:off x="6378963" y="1556586"/>
            <a:ext cx="5183188" cy="33580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Block 2</a:t>
            </a:r>
            <a:endParaRPr lang="el-GR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3F92B1-AF00-43A4-B6FB-91A4FC9C9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1945894"/>
            <a:ext cx="4980178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4FF319-8257-4DE5-BD5B-BF1798911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90" y="4159397"/>
            <a:ext cx="4968000" cy="21969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AE1C49-7DB3-4EC4-8C9C-CD698A012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963" y="1945894"/>
            <a:ext cx="4984615" cy="216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861D7D-4943-4707-9B59-3116D2332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957" y="4196350"/>
            <a:ext cx="492390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53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19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21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04CFEC-8432-4CD1-B27D-172EE31C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Predictive Models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C7255-999D-4E46-BB37-9D64B32B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800" y="6357600"/>
            <a:ext cx="3108065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898989"/>
                </a:solidFill>
              </a:rPr>
              <a:t>5/12/2019</a:t>
            </a:r>
            <a:endParaRPr lang="en-US" sz="1000" dirty="0">
              <a:solidFill>
                <a:srgbClr val="89898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BF0C50-6D3F-4982-8E0E-A25882087C40}"/>
              </a:ext>
            </a:extLst>
          </p:cNvPr>
          <p:cNvSpPr txBox="1"/>
          <p:nvPr/>
        </p:nvSpPr>
        <p:spPr>
          <a:xfrm>
            <a:off x="6090574" y="801866"/>
            <a:ext cx="5306084" cy="5230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Linear Models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Linear Regression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Lasso Regression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Ridge Regression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Decision Trees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Random Forest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LGBM Regressor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MLP Regression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SVR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KNN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XG Boost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GNN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STACK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1A1-4AD9-4854-BCBC-4875A710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7330" y="6357600"/>
            <a:ext cx="5289562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Team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C857-E1E2-4C2A-8956-27167C39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1200" y="6357600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8D9C610-A62F-4F5E-BA70-3F7DB4458A7E}" type="slidenum">
              <a:rPr lang="en-US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0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862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651811-4105-4EC7-B71D-41B2CEB17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B46F67-1CBE-439F-A0D1-59E45E26B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7E546-41F5-40FE-9738-891FF90B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2</a:t>
            </a:fld>
            <a:endParaRPr lang="el-GR"/>
          </a:p>
        </p:txBody>
      </p:sp>
      <p:pic>
        <p:nvPicPr>
          <p:cNvPr id="6" name="Picture 5" descr="A picture containing table, small, sitting, black&#10;&#10;Description automatically generated">
            <a:extLst>
              <a:ext uri="{FF2B5EF4-FFF2-40B4-BE49-F238E27FC236}">
                <a16:creationId xmlns:a16="http://schemas.microsoft.com/office/drawing/2014/main" id="{CD58E6D3-997A-40C6-8492-347960E68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2" y="2409995"/>
            <a:ext cx="5261807" cy="39463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37FE85-2ED5-4C62-A883-08353A28CCEC}"/>
              </a:ext>
            </a:extLst>
          </p:cNvPr>
          <p:cNvSpPr/>
          <p:nvPr/>
        </p:nvSpPr>
        <p:spPr>
          <a:xfrm>
            <a:off x="125982" y="182022"/>
            <a:ext cx="837303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/>
              <a:t>Optimization of Titan’s Vertical cement mill operation</a:t>
            </a:r>
          </a:p>
          <a:p>
            <a:br>
              <a:rPr lang="en-US" sz="4400" dirty="0">
                <a:solidFill>
                  <a:prstClr val="black"/>
                </a:solidFill>
              </a:rPr>
            </a:br>
            <a:endParaRPr lang="en-GB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24B84B-783A-43FD-AC7C-F77E3E429376}"/>
              </a:ext>
            </a:extLst>
          </p:cNvPr>
          <p:cNvSpPr txBox="1"/>
          <p:nvPr/>
        </p:nvSpPr>
        <p:spPr>
          <a:xfrm>
            <a:off x="6006353" y="2982789"/>
            <a:ext cx="569258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b="1" i="1" dirty="0"/>
              <a:t>Block 1</a:t>
            </a:r>
          </a:p>
          <a:p>
            <a:r>
              <a:rPr lang="en-GB" sz="2000" dirty="0"/>
              <a:t>      Predict the energy expenditure of the separator</a:t>
            </a:r>
          </a:p>
          <a:p>
            <a:r>
              <a:rPr lang="en-GB" sz="2000" dirty="0"/>
              <a:t>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100" b="1" i="1" dirty="0"/>
              <a:t>Block 2</a:t>
            </a:r>
          </a:p>
          <a:p>
            <a:r>
              <a:rPr lang="en-GB" sz="2000" dirty="0"/>
              <a:t>      Predict differential pressure in the mill </a:t>
            </a:r>
          </a:p>
        </p:txBody>
      </p:sp>
    </p:spTree>
    <p:extLst>
      <p:ext uri="{BB962C8B-B14F-4D97-AF65-F5344CB8AC3E}">
        <p14:creationId xmlns:p14="http://schemas.microsoft.com/office/powerpoint/2010/main" val="270392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2224D-5B5A-4EFD-A5E4-AF865906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997510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Predictive Models</a:t>
            </a:r>
            <a:br>
              <a:rPr lang="en-US" dirty="0"/>
            </a:br>
            <a:r>
              <a:rPr lang="en-US" sz="3100" dirty="0"/>
              <a:t>Genetically Optimized MLP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4DCD13-F644-4EC1-97CC-21AD45A78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15AE9-5339-4893-90D8-DFCACEE10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3B155-C6B9-4595-94F4-03CD0267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20</a:t>
            </a:fld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57041-16F3-4C9E-AC76-7B3667BFFF6E}"/>
              </a:ext>
            </a:extLst>
          </p:cNvPr>
          <p:cNvSpPr txBox="1"/>
          <p:nvPr/>
        </p:nvSpPr>
        <p:spPr>
          <a:xfrm>
            <a:off x="10866670" y="136525"/>
            <a:ext cx="97108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Block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64C493-8876-4DF4-AFBA-C62C1D5F3BF6}"/>
              </a:ext>
            </a:extLst>
          </p:cNvPr>
          <p:cNvSpPr txBox="1"/>
          <p:nvPr/>
        </p:nvSpPr>
        <p:spPr>
          <a:xfrm>
            <a:off x="2309209" y="1668790"/>
            <a:ext cx="160229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Cement Type I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A450D8-D198-4C9B-8051-25AA712D7E8F}"/>
              </a:ext>
            </a:extLst>
          </p:cNvPr>
          <p:cNvSpPr txBox="1"/>
          <p:nvPr/>
        </p:nvSpPr>
        <p:spPr>
          <a:xfrm>
            <a:off x="8379903" y="1668790"/>
            <a:ext cx="160229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Cement Type II</a:t>
            </a:r>
            <a:endParaRPr lang="el-GR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B8934CD-9341-4428-ADE1-C2729987B6E1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8710" y="2123694"/>
            <a:ext cx="5752796" cy="1126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FC9BDD-3710-43A1-9CA1-B7FFE5FFD5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3458" y="3608096"/>
            <a:ext cx="2743200" cy="23265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9B5058-5680-4A3C-8D92-3BF47182EEF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335748" y="3511586"/>
            <a:ext cx="2903287" cy="24230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83BFB5E-DCFD-4C4F-8E97-57AAA9EBF79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98931" y="2123693"/>
            <a:ext cx="5364240" cy="11262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5307023-2A06-4AEB-AE71-B7F48557A27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428886" y="3429000"/>
            <a:ext cx="2743200" cy="24230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637E2D-9030-47B0-A313-CA0D7EA9279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265874" y="3511586"/>
            <a:ext cx="2903287" cy="242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68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2224D-5B5A-4EFD-A5E4-AF865906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997510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Predictive Models</a:t>
            </a:r>
            <a:br>
              <a:rPr lang="en-US" dirty="0"/>
            </a:br>
            <a:r>
              <a:rPr lang="en-US" sz="3100" dirty="0"/>
              <a:t>Genetically Optimized MLP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4DCD13-F644-4EC1-97CC-21AD45A78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15AE9-5339-4893-90D8-DFCACEE10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3B155-C6B9-4595-94F4-03CD0267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21</a:t>
            </a:fld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57041-16F3-4C9E-AC76-7B3667BFFF6E}"/>
              </a:ext>
            </a:extLst>
          </p:cNvPr>
          <p:cNvSpPr txBox="1"/>
          <p:nvPr/>
        </p:nvSpPr>
        <p:spPr>
          <a:xfrm>
            <a:off x="10866670" y="136525"/>
            <a:ext cx="971083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Block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64C493-8876-4DF4-AFBA-C62C1D5F3BF6}"/>
              </a:ext>
            </a:extLst>
          </p:cNvPr>
          <p:cNvSpPr txBox="1"/>
          <p:nvPr/>
        </p:nvSpPr>
        <p:spPr>
          <a:xfrm>
            <a:off x="2309209" y="1668790"/>
            <a:ext cx="160229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Cement Type I</a:t>
            </a:r>
            <a:endParaRPr lang="el-G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A450D8-D198-4C9B-8051-25AA712D7E8F}"/>
              </a:ext>
            </a:extLst>
          </p:cNvPr>
          <p:cNvSpPr txBox="1"/>
          <p:nvPr/>
        </p:nvSpPr>
        <p:spPr>
          <a:xfrm>
            <a:off x="8280494" y="1668790"/>
            <a:ext cx="160229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Cement Type II</a:t>
            </a:r>
            <a:endParaRPr lang="el-GR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26BE54B-AC33-48D7-BA12-B706780917F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7349" y="2302200"/>
            <a:ext cx="5752800" cy="1126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D48547-C1CE-4EA0-B5A6-E22EA00B7C9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6531" y="3667791"/>
            <a:ext cx="2743200" cy="232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9DA860-47F6-49FE-92AD-E816B47695C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110357" y="3693078"/>
            <a:ext cx="2743200" cy="23256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6DF1E55-63F9-4176-9536-F1179A5D6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9047" y="225998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D7FA569-835B-4F03-B415-C2413C083B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572606"/>
              </p:ext>
            </p:extLst>
          </p:nvPr>
        </p:nvGraphicFramePr>
        <p:xfrm>
          <a:off x="6443463" y="2258289"/>
          <a:ext cx="5519136" cy="112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Bitmap Image" r:id="rId6" imgW="8550381" imgH="1036410" progId="Paint.Picture">
                  <p:embed/>
                </p:oleObj>
              </mc:Choice>
              <mc:Fallback>
                <p:oleObj name="Bitmap Image" r:id="rId6" imgW="8550381" imgH="1036410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463" y="2258289"/>
                        <a:ext cx="5519136" cy="1126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Picture 21">
            <a:extLst>
              <a:ext uri="{FF2B5EF4-FFF2-40B4-BE49-F238E27FC236}">
                <a16:creationId xmlns:a16="http://schemas.microsoft.com/office/drawing/2014/main" id="{F4F6CF55-B10D-4930-A951-E0C8CAE95373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257752" y="3722761"/>
            <a:ext cx="2743200" cy="2325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2DA6C30-EE75-4A94-989A-A50414C258F9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9203031" y="3667791"/>
            <a:ext cx="2743200" cy="23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9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CFEC-8432-4CD1-B27D-172EE31C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4537555" cy="1325563"/>
          </a:xfrm>
        </p:spPr>
        <p:txBody>
          <a:bodyPr>
            <a:noAutofit/>
          </a:bodyPr>
          <a:lstStyle/>
          <a:p>
            <a:r>
              <a:rPr lang="en-US" dirty="0"/>
              <a:t>Predictive Models</a:t>
            </a:r>
            <a:br>
              <a:rPr lang="en-US" dirty="0"/>
            </a:br>
            <a:r>
              <a:rPr lang="en-US" sz="2800" dirty="0"/>
              <a:t>Comparative Analysis</a:t>
            </a:r>
            <a:endParaRPr lang="el-GR" sz="6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C7255-999D-4E46-BB37-9D64B32B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1A1-4AD9-4854-BCBC-4875A710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C857-E1E2-4C2A-8956-27167C39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22</a:t>
            </a:fld>
            <a:endParaRPr lang="el-GR"/>
          </a:p>
        </p:txBody>
      </p:sp>
      <p:sp>
        <p:nvSpPr>
          <p:cNvPr id="7" name="AutoShape 4" descr="Image result for winner">
            <a:extLst>
              <a:ext uri="{FF2B5EF4-FFF2-40B4-BE49-F238E27FC236}">
                <a16:creationId xmlns:a16="http://schemas.microsoft.com/office/drawing/2014/main" id="{415D2444-AAD3-4FCE-B5CA-BD67B3F81C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l-GR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AA5CD4-1D1B-497A-AA54-FE023198F0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702830"/>
              </p:ext>
            </p:extLst>
          </p:nvPr>
        </p:nvGraphicFramePr>
        <p:xfrm>
          <a:off x="838200" y="2222520"/>
          <a:ext cx="4356000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290228990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77859042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74186856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7909750"/>
                    </a:ext>
                  </a:extLst>
                </a:gridCol>
              </a:tblGrid>
              <a:tr h="26254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Model </a:t>
                      </a:r>
                      <a:endParaRPr lang="en-GB" sz="1800" b="1" i="1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MAE</a:t>
                      </a:r>
                      <a:endParaRPr lang="en-GB" sz="1800" b="1" i="1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MSE</a:t>
                      </a:r>
                      <a:endParaRPr lang="en-GB" sz="1800" b="1" i="1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u="none" strike="noStrike" dirty="0">
                          <a:effectLst/>
                        </a:rPr>
                        <a:t>R^2</a:t>
                      </a:r>
                      <a:endParaRPr lang="en-GB" sz="1800" b="1" i="1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15293274"/>
                  </a:ext>
                </a:extLst>
              </a:tr>
              <a:tr h="26254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Linear Regression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0.298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0.158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0.918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89052074"/>
                  </a:ext>
                </a:extLst>
              </a:tr>
              <a:tr h="26254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Lasso Regression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0.312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0.169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0.912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69773946"/>
                  </a:ext>
                </a:extLst>
              </a:tr>
              <a:tr h="26254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Ridge Regression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0.298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0.158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0.918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95011733"/>
                  </a:ext>
                </a:extLst>
              </a:tr>
              <a:tr h="26254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Decision Tree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0.293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0.159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0.918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64733624"/>
                  </a:ext>
                </a:extLst>
              </a:tr>
              <a:tr h="26254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Random Forest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0.282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0.148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0.923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74086278"/>
                  </a:ext>
                </a:extLst>
              </a:tr>
              <a:tr h="26254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LGBM Regressor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0.279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0.144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0.926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3100222"/>
                  </a:ext>
                </a:extLst>
              </a:tr>
              <a:tr h="26254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MLP Regression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0.292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0.153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0.921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2330781"/>
                  </a:ext>
                </a:extLst>
              </a:tr>
              <a:tr h="26254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SVR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0.286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0.150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0.922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30075415"/>
                  </a:ext>
                </a:extLst>
              </a:tr>
              <a:tr h="26254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KNN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0.288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0.154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0.921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02059086"/>
                  </a:ext>
                </a:extLst>
              </a:tr>
              <a:tr h="26254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XG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0.279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0.143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0.926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69992321"/>
                  </a:ext>
                </a:extLst>
              </a:tr>
              <a:tr h="26254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Averaging model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0.268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0.129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0.933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72740440"/>
                  </a:ext>
                </a:extLst>
              </a:tr>
              <a:tr h="262545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Stack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>
                          <a:effectLst/>
                        </a:rPr>
                        <a:t>-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0.123</a:t>
                      </a:r>
                      <a:endParaRPr lang="en-GB" sz="18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-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36840724"/>
                  </a:ext>
                </a:extLst>
              </a:tr>
            </a:tbl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D88AAAC-0B12-4708-9859-D052676424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2800427"/>
              </p:ext>
            </p:extLst>
          </p:nvPr>
        </p:nvGraphicFramePr>
        <p:xfrm>
          <a:off x="5053668" y="2222278"/>
          <a:ext cx="7113864" cy="3662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B268CDA-48CD-495E-9E7A-994A5DDBAF3A}"/>
              </a:ext>
            </a:extLst>
          </p:cNvPr>
          <p:cNvSpPr txBox="1"/>
          <p:nvPr/>
        </p:nvSpPr>
        <p:spPr>
          <a:xfrm>
            <a:off x="10360404" y="136525"/>
            <a:ext cx="160229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Block 1</a:t>
            </a:r>
          </a:p>
          <a:p>
            <a:pPr algn="r"/>
            <a:r>
              <a:rPr lang="en-US" dirty="0"/>
              <a:t>Cement Type I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519164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CFEC-8432-4CD1-B27D-172EE31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Predictive Models</a:t>
            </a:r>
            <a:br>
              <a:rPr lang="en-US" dirty="0"/>
            </a:br>
            <a:r>
              <a:rPr lang="en-US" sz="2800" dirty="0"/>
              <a:t>Multi Models</a:t>
            </a:r>
            <a:endParaRPr lang="el-GR" sz="6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C7255-999D-4E46-BB37-9D64B32B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1A1-4AD9-4854-BCBC-4875A710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C857-E1E2-4C2A-8956-27167C39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23</a:t>
            </a:fld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01BD16-B90B-41A4-879C-270F4CDF615C}"/>
              </a:ext>
            </a:extLst>
          </p:cNvPr>
          <p:cNvSpPr txBox="1"/>
          <p:nvPr/>
        </p:nvSpPr>
        <p:spPr>
          <a:xfrm>
            <a:off x="10360404" y="136525"/>
            <a:ext cx="160229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Block 1</a:t>
            </a:r>
          </a:p>
          <a:p>
            <a:pPr algn="r"/>
            <a:r>
              <a:rPr lang="en-US" dirty="0"/>
              <a:t>Cement Type I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2B335-D6F7-402E-8B2E-38CF757C292A}"/>
              </a:ext>
            </a:extLst>
          </p:cNvPr>
          <p:cNvSpPr txBox="1"/>
          <p:nvPr/>
        </p:nvSpPr>
        <p:spPr>
          <a:xfrm>
            <a:off x="838200" y="1818656"/>
            <a:ext cx="697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Equation: w</a:t>
            </a:r>
            <a:r>
              <a:rPr lang="en-US" baseline="-25000" dirty="0"/>
              <a:t>1</a:t>
            </a:r>
            <a:r>
              <a:rPr lang="en-US" dirty="0"/>
              <a:t>* LGBM + w</a:t>
            </a:r>
            <a:r>
              <a:rPr lang="en-US" baseline="-25000" dirty="0"/>
              <a:t>2</a:t>
            </a:r>
            <a:r>
              <a:rPr lang="en-US" dirty="0"/>
              <a:t> * SVR + w</a:t>
            </a:r>
            <a:r>
              <a:rPr lang="en-US" baseline="-25000" dirty="0"/>
              <a:t>3 </a:t>
            </a:r>
            <a:r>
              <a:rPr lang="en-US" dirty="0"/>
              <a:t>* RF + w</a:t>
            </a:r>
            <a:r>
              <a:rPr lang="en-US" baseline="-25000" dirty="0"/>
              <a:t>4</a:t>
            </a:r>
            <a:r>
              <a:rPr lang="en-US" dirty="0"/>
              <a:t> * XG</a:t>
            </a:r>
            <a:endParaRPr lang="el-GR" dirty="0"/>
          </a:p>
        </p:txBody>
      </p:sp>
      <p:pic>
        <p:nvPicPr>
          <p:cNvPr id="11" name="Picture 10" descr="A picture containing standing, group, people&#10;&#10;Description automatically generated">
            <a:extLst>
              <a:ext uri="{FF2B5EF4-FFF2-40B4-BE49-F238E27FC236}">
                <a16:creationId xmlns:a16="http://schemas.microsoft.com/office/drawing/2014/main" id="{E152F9E9-43BD-4A6E-8C3A-3C49CBDD1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70" y="2315956"/>
            <a:ext cx="10139082" cy="404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57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CFEC-8432-4CD1-B27D-172EE31C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3600"/>
            <a:ext cx="5925671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Predictive Models</a:t>
            </a:r>
            <a:br>
              <a:rPr lang="en-US" dirty="0"/>
            </a:br>
            <a:r>
              <a:rPr lang="en-US" sz="2800" dirty="0"/>
              <a:t>Comparative Analysis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C7255-999D-4E46-BB37-9D64B32B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1A1-4AD9-4854-BCBC-4875A710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C857-E1E2-4C2A-8956-27167C39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24</a:t>
            </a:fld>
            <a:endParaRPr lang="el-G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A93BA3-E2B0-4B50-9D68-3B2A945A4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845384"/>
              </p:ext>
            </p:extLst>
          </p:nvPr>
        </p:nvGraphicFramePr>
        <p:xfrm>
          <a:off x="838200" y="2190029"/>
          <a:ext cx="4356000" cy="36652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236573993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28199828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6725606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369548503"/>
                    </a:ext>
                  </a:extLst>
                </a:gridCol>
              </a:tblGrid>
              <a:tr h="26230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</a:rPr>
                        <a:t>Model </a:t>
                      </a:r>
                      <a:endParaRPr lang="en-GB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</a:rPr>
                        <a:t>MAE</a:t>
                      </a:r>
                      <a:endParaRPr lang="en-GB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</a:rPr>
                        <a:t>MSE</a:t>
                      </a:r>
                      <a:endParaRPr lang="en-GB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effectLst/>
                        </a:rPr>
                        <a:t>R^2</a:t>
                      </a:r>
                      <a:endParaRPr lang="en-GB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70974115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Linear Regression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0.247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0.100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0.873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26743790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Lasso Regression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0.263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0.114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0.856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43565122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Ridge Regression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0.247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0.101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0.873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80040064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Decision Tree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0.243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0.101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0.874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38108021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Random Forest 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0.235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0.094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0.882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10470953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LGBM Regressor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0.232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0.092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0.885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83778730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MLP Regression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0.242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0.097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0.878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98345519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SVR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0.234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0.094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0.882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25305290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KNN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0.241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0.099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0.876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4250923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XG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0.234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0.094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0.882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12499755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Averaging model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0.230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0.091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effectLst/>
                        </a:rPr>
                        <a:t>0.886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53299766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>
                          <a:effectLst/>
                        </a:rPr>
                        <a:t>Stack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-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0.080</a:t>
                      </a:r>
                      <a:endParaRPr lang="en-GB" sz="18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u="none" strike="noStrike" dirty="0">
                          <a:effectLst/>
                        </a:rPr>
                        <a:t>-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78052202"/>
                  </a:ext>
                </a:extLst>
              </a:tr>
            </a:tbl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4F725D7B-EE07-4815-ABDA-14505CEA61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1185819"/>
              </p:ext>
            </p:extLst>
          </p:nvPr>
        </p:nvGraphicFramePr>
        <p:xfrm>
          <a:off x="5282119" y="2190029"/>
          <a:ext cx="6849703" cy="36652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E6C683-3223-4F77-9973-707C5C5F1F30}"/>
              </a:ext>
            </a:extLst>
          </p:cNvPr>
          <p:cNvSpPr txBox="1"/>
          <p:nvPr/>
        </p:nvSpPr>
        <p:spPr>
          <a:xfrm>
            <a:off x="10360404" y="136525"/>
            <a:ext cx="160229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Block 1</a:t>
            </a:r>
          </a:p>
          <a:p>
            <a:pPr algn="r"/>
            <a:r>
              <a:rPr lang="en-US" dirty="0"/>
              <a:t>Cement Type II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24825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CFEC-8432-4CD1-B27D-172EE31C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/>
              <a:t>Predictive Models</a:t>
            </a:r>
            <a:br>
              <a:rPr lang="en-US" dirty="0"/>
            </a:br>
            <a:r>
              <a:rPr lang="en-US" sz="2800" dirty="0"/>
              <a:t>Multi Models</a:t>
            </a:r>
            <a:endParaRPr lang="el-GR" sz="6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C7255-999D-4E46-BB37-9D64B32B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1A1-4AD9-4854-BCBC-4875A710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C857-E1E2-4C2A-8956-27167C39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8D9C610-A62F-4F5E-BA70-3F7DB4458A7E}" type="slidenum">
              <a:rPr lang="el-GR" smtClean="0"/>
              <a:t>25</a:t>
            </a:fld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E65DF-2C47-4270-94BF-C2ACF84AC9D4}"/>
              </a:ext>
            </a:extLst>
          </p:cNvPr>
          <p:cNvSpPr txBox="1"/>
          <p:nvPr/>
        </p:nvSpPr>
        <p:spPr>
          <a:xfrm>
            <a:off x="10360404" y="136525"/>
            <a:ext cx="160229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Block 1</a:t>
            </a:r>
          </a:p>
          <a:p>
            <a:pPr algn="r"/>
            <a:r>
              <a:rPr lang="en-US" dirty="0"/>
              <a:t>Cement Type II</a:t>
            </a:r>
            <a:endParaRPr lang="el-G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9B921D-EE71-4D52-B4D0-DD199D6A8B70}"/>
              </a:ext>
            </a:extLst>
          </p:cNvPr>
          <p:cNvSpPr txBox="1"/>
          <p:nvPr/>
        </p:nvSpPr>
        <p:spPr>
          <a:xfrm>
            <a:off x="838200" y="1818656"/>
            <a:ext cx="6974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Equation: w</a:t>
            </a:r>
            <a:r>
              <a:rPr lang="en-US" baseline="-25000" dirty="0"/>
              <a:t>1</a:t>
            </a:r>
            <a:r>
              <a:rPr lang="en-US" dirty="0"/>
              <a:t>* LGBM + w</a:t>
            </a:r>
            <a:r>
              <a:rPr lang="en-US" baseline="-25000" dirty="0"/>
              <a:t>2</a:t>
            </a:r>
            <a:r>
              <a:rPr lang="en-US" dirty="0"/>
              <a:t> * SVR + w</a:t>
            </a:r>
            <a:r>
              <a:rPr lang="en-US" baseline="-25000" dirty="0"/>
              <a:t>3 </a:t>
            </a:r>
            <a:r>
              <a:rPr lang="en-US" dirty="0"/>
              <a:t>* RF + w</a:t>
            </a:r>
            <a:r>
              <a:rPr lang="en-US" baseline="-25000" dirty="0"/>
              <a:t>4</a:t>
            </a:r>
            <a:r>
              <a:rPr lang="en-US" dirty="0"/>
              <a:t> * XG</a:t>
            </a:r>
            <a:endParaRPr lang="el-GR" dirty="0"/>
          </a:p>
        </p:txBody>
      </p:sp>
      <p:pic>
        <p:nvPicPr>
          <p:cNvPr id="11" name="Picture 10" descr="A picture containing different, standing, group, bunch&#10;&#10;Description automatically generated">
            <a:extLst>
              <a:ext uri="{FF2B5EF4-FFF2-40B4-BE49-F238E27FC236}">
                <a16:creationId xmlns:a16="http://schemas.microsoft.com/office/drawing/2014/main" id="{5C852E32-FEA5-4537-A726-544E0AAC6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39" y="2452481"/>
            <a:ext cx="10219765" cy="404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28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CFEC-8432-4CD1-B27D-172EE31C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3600"/>
            <a:ext cx="5925671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Predictive Models</a:t>
            </a:r>
            <a:br>
              <a:rPr lang="en-US" dirty="0"/>
            </a:br>
            <a:r>
              <a:rPr lang="en-US" sz="2800" dirty="0"/>
              <a:t>Comparative Analysis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C7255-999D-4E46-BB37-9D64B32B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1A1-4AD9-4854-BCBC-4875A710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C857-E1E2-4C2A-8956-27167C39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26</a:t>
            </a:fld>
            <a:endParaRPr lang="el-G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A93BA3-E2B0-4B50-9D68-3B2A945A4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16040"/>
              </p:ext>
            </p:extLst>
          </p:nvPr>
        </p:nvGraphicFramePr>
        <p:xfrm>
          <a:off x="838200" y="2617200"/>
          <a:ext cx="4356000" cy="2537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236573993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28199828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6725606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369548503"/>
                    </a:ext>
                  </a:extLst>
                </a:gridCol>
              </a:tblGrid>
              <a:tr h="2623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R^2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70974115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0,454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0,918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26743790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LGBM Regressor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0,919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43565122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MLP Regression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0,451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0,920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80040064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SVR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0,454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0,431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0,918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38108021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0,561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0,619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0,918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10470953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 Boost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0,450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0,424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0,919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83778730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Averaging model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0,416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0,921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98345519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Stack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0,415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253052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E6C683-3223-4F77-9973-707C5C5F1F30}"/>
              </a:ext>
            </a:extLst>
          </p:cNvPr>
          <p:cNvSpPr txBox="1"/>
          <p:nvPr/>
        </p:nvSpPr>
        <p:spPr>
          <a:xfrm>
            <a:off x="10360404" y="136525"/>
            <a:ext cx="160229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Block </a:t>
            </a:r>
            <a:r>
              <a:rPr lang="el-GR" dirty="0"/>
              <a:t>2</a:t>
            </a:r>
            <a:endParaRPr lang="en-US" dirty="0"/>
          </a:p>
          <a:p>
            <a:pPr algn="r"/>
            <a:r>
              <a:rPr lang="en-US" dirty="0"/>
              <a:t>Cement Type I</a:t>
            </a:r>
            <a:endParaRPr lang="el-GR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7308CB8-8E22-4E49-B44A-F7BBCF428E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2345448"/>
              </p:ext>
            </p:extLst>
          </p:nvPr>
        </p:nvGraphicFramePr>
        <p:xfrm>
          <a:off x="5194200" y="2213228"/>
          <a:ext cx="6873240" cy="3345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38992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CFEC-8432-4CD1-B27D-172EE31C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/>
              <a:t>Predictive Models</a:t>
            </a:r>
            <a:br>
              <a:rPr lang="en-US" dirty="0"/>
            </a:br>
            <a:r>
              <a:rPr lang="en-US" sz="2800" dirty="0"/>
              <a:t>Multi Models</a:t>
            </a:r>
            <a:endParaRPr lang="el-GR" sz="6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C7255-999D-4E46-BB37-9D64B32B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1A1-4AD9-4854-BCBC-4875A710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C857-E1E2-4C2A-8956-27167C39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8D9C610-A62F-4F5E-BA70-3F7DB4458A7E}" type="slidenum">
              <a:rPr lang="el-GR" smtClean="0"/>
              <a:t>27</a:t>
            </a:fld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E65DF-2C47-4270-94BF-C2ACF84AC9D4}"/>
              </a:ext>
            </a:extLst>
          </p:cNvPr>
          <p:cNvSpPr txBox="1"/>
          <p:nvPr/>
        </p:nvSpPr>
        <p:spPr>
          <a:xfrm>
            <a:off x="10360404" y="136525"/>
            <a:ext cx="160229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Block 2</a:t>
            </a:r>
          </a:p>
          <a:p>
            <a:pPr algn="r"/>
            <a:r>
              <a:rPr lang="en-US" dirty="0"/>
              <a:t>Cement Type I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6E0E6B-717E-4F0F-9C55-5CB7F0542DA3}"/>
              </a:ext>
            </a:extLst>
          </p:cNvPr>
          <p:cNvSpPr txBox="1"/>
          <p:nvPr/>
        </p:nvSpPr>
        <p:spPr>
          <a:xfrm>
            <a:off x="871756" y="1818656"/>
            <a:ext cx="825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Equation: w</a:t>
            </a:r>
            <a:r>
              <a:rPr lang="en-US" baseline="-25000" dirty="0"/>
              <a:t>1</a:t>
            </a:r>
            <a:r>
              <a:rPr lang="en-US" dirty="0"/>
              <a:t> * LGBM + w</a:t>
            </a:r>
            <a:r>
              <a:rPr lang="en-US" baseline="-25000" dirty="0"/>
              <a:t>2</a:t>
            </a:r>
            <a:r>
              <a:rPr lang="en-US" dirty="0"/>
              <a:t> * SVR + w</a:t>
            </a:r>
            <a:r>
              <a:rPr lang="en-US" baseline="-25000" dirty="0"/>
              <a:t>3</a:t>
            </a:r>
            <a:r>
              <a:rPr lang="en-US" dirty="0"/>
              <a:t>* MLP + w</a:t>
            </a:r>
            <a:r>
              <a:rPr lang="en-US" baseline="-25000" dirty="0"/>
              <a:t>4</a:t>
            </a:r>
            <a:r>
              <a:rPr lang="en-US" dirty="0"/>
              <a:t> * XG</a:t>
            </a:r>
            <a:endParaRPr lang="el-GR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2FC2A84B-AA16-43C3-B3D8-70C296C1F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456" y="2322896"/>
            <a:ext cx="8187088" cy="389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30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CFEC-8432-4CD1-B27D-172EE31C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800" y="363600"/>
            <a:ext cx="5925671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Predictive Models</a:t>
            </a:r>
            <a:br>
              <a:rPr lang="en-US" dirty="0"/>
            </a:br>
            <a:r>
              <a:rPr lang="en-US" sz="2800" dirty="0"/>
              <a:t>Comparative Analysis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C7255-999D-4E46-BB37-9D64B32B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1A1-4AD9-4854-BCBC-4875A710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C857-E1E2-4C2A-8956-27167C39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28</a:t>
            </a:fld>
            <a:endParaRPr lang="el-G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A93BA3-E2B0-4B50-9D68-3B2A945A4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161199"/>
              </p:ext>
            </p:extLst>
          </p:nvPr>
        </p:nvGraphicFramePr>
        <p:xfrm>
          <a:off x="838200" y="2616866"/>
          <a:ext cx="4356000" cy="2537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4000">
                  <a:extLst>
                    <a:ext uri="{9D8B030D-6E8A-4147-A177-3AD203B41FA5}">
                      <a16:colId xmlns:a16="http://schemas.microsoft.com/office/drawing/2014/main" val="236573993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328199828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36725606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1369548503"/>
                    </a:ext>
                  </a:extLst>
                </a:gridCol>
              </a:tblGrid>
              <a:tr h="2623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R^2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70974115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0,439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0,401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0,923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26743790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LGBM Regressor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0,431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0,383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0,926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43565122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MLP Regression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0,386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0,926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80040064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SVR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0,429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0,384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0,926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38108021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0,502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0,510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0,926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910470953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 Boost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0,432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0,383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0,926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83778730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Averaging model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0,428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0,379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0,928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98345519"/>
                  </a:ext>
                </a:extLst>
              </a:tr>
              <a:tr h="2623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Stack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 dirty="0">
                          <a:solidFill>
                            <a:schemeClr val="accent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0,378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l-G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253052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7E6C683-3223-4F77-9973-707C5C5F1F30}"/>
              </a:ext>
            </a:extLst>
          </p:cNvPr>
          <p:cNvSpPr txBox="1"/>
          <p:nvPr/>
        </p:nvSpPr>
        <p:spPr>
          <a:xfrm>
            <a:off x="10360404" y="136525"/>
            <a:ext cx="160229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Block </a:t>
            </a:r>
            <a:r>
              <a:rPr lang="el-GR" dirty="0"/>
              <a:t>2</a:t>
            </a:r>
            <a:endParaRPr lang="en-US" dirty="0"/>
          </a:p>
          <a:p>
            <a:pPr algn="r"/>
            <a:r>
              <a:rPr lang="en-US" dirty="0"/>
              <a:t>Cement Type </a:t>
            </a:r>
            <a:r>
              <a:rPr lang="el-GR" dirty="0"/>
              <a:t>Ι</a:t>
            </a:r>
            <a:r>
              <a:rPr lang="en-US" dirty="0"/>
              <a:t>I</a:t>
            </a:r>
            <a:endParaRPr lang="el-GR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0000000-0008-0000-02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209047"/>
              </p:ext>
            </p:extLst>
          </p:nvPr>
        </p:nvGraphicFramePr>
        <p:xfrm>
          <a:off x="5194200" y="2212894"/>
          <a:ext cx="6873240" cy="3345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47678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CFEC-8432-4CD1-B27D-172EE31C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/>
              <a:t>Predictive Models</a:t>
            </a:r>
            <a:br>
              <a:rPr lang="en-US" dirty="0"/>
            </a:br>
            <a:r>
              <a:rPr lang="en-US" sz="2800" dirty="0"/>
              <a:t>Multi Models</a:t>
            </a:r>
            <a:endParaRPr lang="el-GR" sz="6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C7255-999D-4E46-BB37-9D64B32B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1A1-4AD9-4854-BCBC-4875A710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C857-E1E2-4C2A-8956-27167C39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8D9C610-A62F-4F5E-BA70-3F7DB4458A7E}" type="slidenum">
              <a:rPr lang="el-GR" smtClean="0"/>
              <a:t>29</a:t>
            </a:fld>
            <a:endParaRPr lang="el-G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E65DF-2C47-4270-94BF-C2ACF84AC9D4}"/>
              </a:ext>
            </a:extLst>
          </p:cNvPr>
          <p:cNvSpPr txBox="1"/>
          <p:nvPr/>
        </p:nvSpPr>
        <p:spPr>
          <a:xfrm>
            <a:off x="10360404" y="136525"/>
            <a:ext cx="160229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Block 2</a:t>
            </a:r>
          </a:p>
          <a:p>
            <a:pPr algn="r"/>
            <a:r>
              <a:rPr lang="en-US" dirty="0"/>
              <a:t>Cement Type II</a:t>
            </a:r>
            <a:endParaRPr lang="el-G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6A885-9325-417C-A7C8-02E38B9061AD}"/>
              </a:ext>
            </a:extLst>
          </p:cNvPr>
          <p:cNvSpPr txBox="1"/>
          <p:nvPr/>
        </p:nvSpPr>
        <p:spPr>
          <a:xfrm>
            <a:off x="838200" y="1761750"/>
            <a:ext cx="825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Equation: w</a:t>
            </a:r>
            <a:r>
              <a:rPr lang="en-US" baseline="-25000" dirty="0"/>
              <a:t>1</a:t>
            </a:r>
            <a:r>
              <a:rPr lang="en-US" dirty="0"/>
              <a:t> * LGBM + w</a:t>
            </a:r>
            <a:r>
              <a:rPr lang="en-US" baseline="-25000" dirty="0"/>
              <a:t>2</a:t>
            </a:r>
            <a:r>
              <a:rPr lang="en-US" dirty="0"/>
              <a:t> * SVR + w</a:t>
            </a:r>
            <a:r>
              <a:rPr lang="en-US" baseline="-25000" dirty="0"/>
              <a:t>3</a:t>
            </a:r>
            <a:r>
              <a:rPr lang="en-US" dirty="0"/>
              <a:t>* MLP + w</a:t>
            </a:r>
            <a:r>
              <a:rPr lang="en-US" baseline="-25000" dirty="0"/>
              <a:t>4</a:t>
            </a:r>
            <a:r>
              <a:rPr lang="en-US" dirty="0"/>
              <a:t> * XG</a:t>
            </a:r>
            <a:endParaRPr lang="el-GR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B2E800F-609B-4A39-9F51-6AD841DC7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98" y="2202144"/>
            <a:ext cx="8810204" cy="42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8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F1330-58A7-4CCF-AAAE-4C4BF0628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Contents</a:t>
            </a:r>
            <a:endParaRPr lang="el-GR" dirty="0">
              <a:solidFill>
                <a:schemeClr val="accent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45408-4F68-4712-967C-ED2D4D406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9198" y="1221397"/>
            <a:ext cx="7342801" cy="5939208"/>
          </a:xfrm>
        </p:spPr>
        <p:txBody>
          <a:bodyPr numCol="2" anchor="ctr">
            <a:normAutofit/>
          </a:bodyPr>
          <a:lstStyle/>
          <a:p>
            <a:pPr marL="514350" indent="-514350">
              <a:buAutoNum type="arabicPeriod"/>
            </a:pPr>
            <a:r>
              <a:rPr lang="en-US" sz="1500" b="1" i="1" dirty="0"/>
              <a:t>Exploratory Data Analysis</a:t>
            </a:r>
          </a:p>
          <a:p>
            <a:pPr lvl="1"/>
            <a:r>
              <a:rPr lang="en-US" sz="1500" dirty="0"/>
              <a:t>Data Visualization</a:t>
            </a:r>
          </a:p>
          <a:p>
            <a:pPr lvl="1"/>
            <a:r>
              <a:rPr lang="en-US" sz="1500" dirty="0"/>
              <a:t>Input – Output correlations</a:t>
            </a:r>
          </a:p>
          <a:p>
            <a:pPr lvl="1"/>
            <a:r>
              <a:rPr lang="en-US" sz="1500" dirty="0"/>
              <a:t>Delay Times</a:t>
            </a:r>
          </a:p>
          <a:p>
            <a:pPr marL="457200" lvl="1" indent="0">
              <a:buNone/>
            </a:pPr>
            <a:endParaRPr lang="en-US" sz="1500" dirty="0"/>
          </a:p>
          <a:p>
            <a:pPr marL="514350" indent="-514350">
              <a:buAutoNum type="arabicPeriod"/>
            </a:pPr>
            <a:r>
              <a:rPr lang="en-US" sz="1500" b="1" i="1" dirty="0"/>
              <a:t>Data Cleaning</a:t>
            </a:r>
          </a:p>
          <a:p>
            <a:pPr lvl="1"/>
            <a:r>
              <a:rPr lang="en-US" sz="1500" dirty="0"/>
              <a:t>Columns</a:t>
            </a:r>
          </a:p>
          <a:p>
            <a:pPr lvl="1"/>
            <a:r>
              <a:rPr lang="en-US" sz="1500" dirty="0"/>
              <a:t>Values Format</a:t>
            </a:r>
          </a:p>
          <a:p>
            <a:pPr lvl="1"/>
            <a:r>
              <a:rPr lang="en-US" sz="1500" dirty="0"/>
              <a:t>Normal Operating Conditions</a:t>
            </a:r>
          </a:p>
          <a:p>
            <a:pPr lvl="1"/>
            <a:r>
              <a:rPr lang="en-US" sz="1500" dirty="0"/>
              <a:t>Cement Type Split</a:t>
            </a:r>
          </a:p>
          <a:p>
            <a:pPr lvl="1"/>
            <a:endParaRPr lang="en-US" sz="1500" dirty="0"/>
          </a:p>
          <a:p>
            <a:pPr marL="514350" indent="-514350">
              <a:buFont typeface="+mj-lt"/>
              <a:buAutoNum type="arabicPeriod"/>
            </a:pPr>
            <a:r>
              <a:rPr lang="en-US" sz="1500" b="1" i="1" dirty="0"/>
              <a:t>Data Manipulation</a:t>
            </a:r>
          </a:p>
          <a:p>
            <a:pPr lvl="1"/>
            <a:r>
              <a:rPr lang="en-US" sz="1500" dirty="0"/>
              <a:t>Resampling &amp; Imputation (Missing Values)</a:t>
            </a:r>
          </a:p>
          <a:p>
            <a:pPr lvl="1"/>
            <a:r>
              <a:rPr lang="en-US" sz="1500" dirty="0"/>
              <a:t>Time delay adjustment </a:t>
            </a:r>
          </a:p>
          <a:p>
            <a:pPr lvl="1"/>
            <a:r>
              <a:rPr lang="en-US" sz="1500" dirty="0"/>
              <a:t>Feature Scaling</a:t>
            </a:r>
          </a:p>
          <a:p>
            <a:pPr lvl="1"/>
            <a:endParaRPr lang="en-US" sz="1500" dirty="0"/>
          </a:p>
          <a:p>
            <a:pPr lvl="1"/>
            <a:endParaRPr lang="en-US" sz="1500" dirty="0"/>
          </a:p>
          <a:p>
            <a:pPr lvl="1"/>
            <a:endParaRPr lang="en-US" sz="1500" dirty="0"/>
          </a:p>
          <a:p>
            <a:pPr lvl="1"/>
            <a:endParaRPr lang="en-US" sz="1500" dirty="0"/>
          </a:p>
          <a:p>
            <a:pPr lvl="1"/>
            <a:endParaRPr lang="en-US" sz="1500" dirty="0"/>
          </a:p>
          <a:p>
            <a:pPr marL="514350" indent="-514350">
              <a:buAutoNum type="arabicPeriod"/>
            </a:pPr>
            <a:r>
              <a:rPr lang="en-US" sz="1500" b="1" i="1" dirty="0"/>
              <a:t>Predictive Models</a:t>
            </a:r>
            <a:endParaRPr lang="en-US" sz="1500" dirty="0"/>
          </a:p>
          <a:p>
            <a:pPr lvl="1"/>
            <a:r>
              <a:rPr lang="en-US" sz="1500" dirty="0"/>
              <a:t>Models investigated</a:t>
            </a:r>
          </a:p>
          <a:p>
            <a:pPr lvl="1"/>
            <a:r>
              <a:rPr lang="en-US" sz="1500" dirty="0"/>
              <a:t>Genetically Optimized MLP </a:t>
            </a:r>
          </a:p>
          <a:p>
            <a:pPr lvl="1"/>
            <a:r>
              <a:rPr lang="en-US" sz="1500" dirty="0"/>
              <a:t>Comparative Analysis</a:t>
            </a:r>
          </a:p>
          <a:p>
            <a:pPr lvl="1"/>
            <a:r>
              <a:rPr lang="en-US" sz="1500" dirty="0"/>
              <a:t>Multi Models</a:t>
            </a:r>
          </a:p>
          <a:p>
            <a:pPr lvl="1"/>
            <a:endParaRPr lang="el-GR" sz="1600" dirty="0"/>
          </a:p>
          <a:p>
            <a:pPr marL="514350" indent="-514350">
              <a:buFont typeface="+mj-lt"/>
              <a:buAutoNum type="arabicPeriod"/>
            </a:pPr>
            <a:r>
              <a:rPr lang="en-US" sz="1500" b="1" i="1" dirty="0"/>
              <a:t>Prediction in t+5</a:t>
            </a:r>
          </a:p>
          <a:p>
            <a:pPr marL="514350" indent="-514350">
              <a:buFont typeface="+mj-lt"/>
              <a:buAutoNum type="arabicPeriod"/>
            </a:pPr>
            <a:endParaRPr lang="en-US" sz="1500" b="1" i="1" dirty="0"/>
          </a:p>
          <a:p>
            <a:pPr marL="514350" indent="-514350">
              <a:buFont typeface="+mj-lt"/>
              <a:buAutoNum type="arabicPeriod"/>
            </a:pPr>
            <a:r>
              <a:rPr lang="en-US" sz="1500" b="1" i="1" dirty="0"/>
              <a:t>Extra Input Variables Investigation</a:t>
            </a:r>
          </a:p>
          <a:p>
            <a:pPr marL="514350" indent="-514350">
              <a:buFont typeface="+mj-lt"/>
              <a:buAutoNum type="arabicPeriod"/>
            </a:pPr>
            <a:endParaRPr lang="en-US" sz="1500" b="1" i="1" dirty="0"/>
          </a:p>
          <a:p>
            <a:pPr marL="514350" indent="-514350">
              <a:buFont typeface="+mj-lt"/>
              <a:buAutoNum type="arabicPeriod"/>
            </a:pPr>
            <a:r>
              <a:rPr lang="en-US" sz="1500" b="1" i="1" dirty="0"/>
              <a:t>Closing Remarks </a:t>
            </a:r>
          </a:p>
          <a:p>
            <a:pPr marL="514350" indent="-514350">
              <a:buFont typeface="+mj-lt"/>
              <a:buAutoNum type="arabicPeriod"/>
            </a:pPr>
            <a:endParaRPr lang="en-US" sz="1500" b="1" i="1" dirty="0"/>
          </a:p>
          <a:p>
            <a:pPr marL="0" indent="0">
              <a:buNone/>
            </a:pPr>
            <a:endParaRPr lang="en-US" sz="1500" b="1" i="1" dirty="0"/>
          </a:p>
          <a:p>
            <a:pPr marL="0" indent="0">
              <a:buNone/>
            </a:pPr>
            <a:endParaRPr lang="en-US" sz="1500" b="1" i="1" dirty="0"/>
          </a:p>
          <a:p>
            <a:pPr marL="514350" indent="-514350">
              <a:buAutoNum type="arabicPeriod"/>
            </a:pPr>
            <a:endParaRPr lang="en-US" sz="1500" dirty="0"/>
          </a:p>
          <a:p>
            <a:pPr marL="514350" indent="-514350">
              <a:buAutoNum type="arabicPeriod"/>
            </a:pPr>
            <a:endParaRPr lang="el-GR" sz="1500" dirty="0"/>
          </a:p>
        </p:txBody>
      </p:sp>
    </p:spTree>
    <p:extLst>
      <p:ext uri="{BB962C8B-B14F-4D97-AF65-F5344CB8AC3E}">
        <p14:creationId xmlns:p14="http://schemas.microsoft.com/office/powerpoint/2010/main" val="3665252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A5FA-5CAC-4311-82CF-C6891356A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in t+5</a:t>
            </a:r>
            <a:br>
              <a:rPr lang="en-US" dirty="0"/>
            </a:br>
            <a:r>
              <a:rPr lang="en-US" sz="2800" dirty="0"/>
              <a:t>   </a:t>
            </a:r>
            <a:endParaRPr lang="en-GB" dirty="0"/>
          </a:p>
        </p:txBody>
      </p:sp>
      <p:pic>
        <p:nvPicPr>
          <p:cNvPr id="12" name="Content Placeholder 11" descr="A close up of a map&#10;&#10;Description automatically generated">
            <a:extLst>
              <a:ext uri="{FF2B5EF4-FFF2-40B4-BE49-F238E27FC236}">
                <a16:creationId xmlns:a16="http://schemas.microsoft.com/office/drawing/2014/main" id="{E6AEBE7A-1599-4D72-91D6-7AC820189C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65" y="1279571"/>
            <a:ext cx="10978870" cy="5352257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12AF40-854B-41DA-B922-C2BEDEE7E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98EDF5-2F89-41D2-A338-C503789F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C08D1C-74D1-4F3C-9762-C4F7EB75B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30</a:t>
            </a:fld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192B5-E99E-4C6D-A913-E387D9BEB4D3}"/>
              </a:ext>
            </a:extLst>
          </p:cNvPr>
          <p:cNvSpPr txBox="1"/>
          <p:nvPr/>
        </p:nvSpPr>
        <p:spPr>
          <a:xfrm>
            <a:off x="10360404" y="136525"/>
            <a:ext cx="160229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Block 1</a:t>
            </a:r>
          </a:p>
          <a:p>
            <a:pPr algn="r"/>
            <a:r>
              <a:rPr lang="en-US" dirty="0"/>
              <a:t>Cement Type I</a:t>
            </a:r>
            <a:endParaRPr lang="el-G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BA549C-0F9D-4682-BB0C-0EF7897FD9FB}"/>
              </a:ext>
            </a:extLst>
          </p:cNvPr>
          <p:cNvSpPr txBox="1"/>
          <p:nvPr/>
        </p:nvSpPr>
        <p:spPr>
          <a:xfrm>
            <a:off x="5008228" y="1549956"/>
            <a:ext cx="244119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Stack Model Predictions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195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CFEC-8432-4CD1-B27D-172EE31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Extra Input Variables Investigation</a:t>
            </a:r>
            <a:br>
              <a:rPr lang="en-US" dirty="0"/>
            </a:br>
            <a:r>
              <a:rPr lang="en-US" sz="2800" dirty="0"/>
              <a:t>   </a:t>
            </a:r>
            <a:endParaRPr lang="el-GR" sz="6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C7255-999D-4E46-BB37-9D64B32B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1A1-4AD9-4854-BCBC-4875A710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C857-E1E2-4C2A-8956-27167C39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31</a:t>
            </a:fld>
            <a:endParaRPr lang="el-G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C7F067-1EC1-4DDF-BF11-5B4417C85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04" y="1690688"/>
            <a:ext cx="10728792" cy="4320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70954F4-5DA6-4CBA-B09C-3C71C52CC100}"/>
              </a:ext>
            </a:extLst>
          </p:cNvPr>
          <p:cNvSpPr/>
          <p:nvPr/>
        </p:nvSpPr>
        <p:spPr>
          <a:xfrm rot="19840883">
            <a:off x="4773534" y="5141142"/>
            <a:ext cx="1687299" cy="42915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2A3273-C6E6-400B-8F93-82EB8189C348}"/>
              </a:ext>
            </a:extLst>
          </p:cNvPr>
          <p:cNvSpPr/>
          <p:nvPr/>
        </p:nvSpPr>
        <p:spPr>
          <a:xfrm rot="19840883">
            <a:off x="5786484" y="5084369"/>
            <a:ext cx="1464928" cy="42915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4363153-9D1C-4032-827A-1369F7C26494}"/>
              </a:ext>
            </a:extLst>
          </p:cNvPr>
          <p:cNvSpPr/>
          <p:nvPr/>
        </p:nvSpPr>
        <p:spPr>
          <a:xfrm rot="19840883">
            <a:off x="7322634" y="4755411"/>
            <a:ext cx="912287" cy="45162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EBF320-C768-4242-9744-37411C3A102B}"/>
              </a:ext>
            </a:extLst>
          </p:cNvPr>
          <p:cNvSpPr/>
          <p:nvPr/>
        </p:nvSpPr>
        <p:spPr>
          <a:xfrm rot="19840883">
            <a:off x="8604658" y="4907812"/>
            <a:ext cx="912287" cy="451628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30577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70073-DB17-4CFF-9453-C168BC05A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Remarks</a:t>
            </a:r>
            <a:br>
              <a:rPr lang="en-US" dirty="0"/>
            </a:br>
            <a:r>
              <a:rPr lang="en-US" sz="2800" dirty="0"/>
              <a:t>   </a:t>
            </a:r>
            <a:endParaRPr lang="el-GR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8BF7161-A8A7-4517-A8C8-0D27B82BD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2400" dirty="0"/>
              <a:t>Developed and evaluated </a:t>
            </a:r>
            <a:r>
              <a:rPr lang="en-GB" sz="2400" b="1" dirty="0"/>
              <a:t>machine learning models</a:t>
            </a:r>
            <a:r>
              <a:rPr lang="en-GB" sz="2400" dirty="0"/>
              <a:t>:</a:t>
            </a:r>
          </a:p>
          <a:p>
            <a:pPr lvl="1" algn="just"/>
            <a:r>
              <a:rPr lang="en-GB" sz="2000" dirty="0"/>
              <a:t>separator consumption in kw</a:t>
            </a:r>
          </a:p>
          <a:p>
            <a:pPr lvl="1" algn="just"/>
            <a:r>
              <a:rPr lang="en-GB" sz="2000" dirty="0"/>
              <a:t>cement mill differential pressure</a:t>
            </a:r>
          </a:p>
          <a:p>
            <a:pPr algn="just"/>
            <a:r>
              <a:rPr lang="en-GB" sz="2400" b="1" dirty="0"/>
              <a:t>Combined</a:t>
            </a:r>
            <a:r>
              <a:rPr lang="en-GB" sz="2400" dirty="0"/>
              <a:t> top 4 models’ predictions → improved predictions</a:t>
            </a:r>
          </a:p>
          <a:p>
            <a:pPr algn="just"/>
            <a:r>
              <a:rPr lang="en-GB" sz="2400" dirty="0"/>
              <a:t>Investigated </a:t>
            </a:r>
            <a:r>
              <a:rPr lang="en-GB" sz="2400" b="1" dirty="0"/>
              <a:t>extra input </a:t>
            </a:r>
            <a:r>
              <a:rPr lang="en-GB" sz="2400" dirty="0"/>
              <a:t>variables’ correlation</a:t>
            </a:r>
          </a:p>
          <a:p>
            <a:pPr algn="just"/>
            <a:endParaRPr lang="en-GB" sz="2400" dirty="0"/>
          </a:p>
          <a:p>
            <a:pPr algn="just"/>
            <a:r>
              <a:rPr lang="en-GB" sz="2400" dirty="0"/>
              <a:t>Next steps:</a:t>
            </a:r>
          </a:p>
          <a:p>
            <a:pPr lvl="1" algn="just"/>
            <a:r>
              <a:rPr lang="en-US" sz="2000" dirty="0"/>
              <a:t>30 seconds resampling</a:t>
            </a:r>
          </a:p>
          <a:p>
            <a:pPr lvl="1" algn="just"/>
            <a:r>
              <a:rPr lang="en-US" sz="2000" dirty="0"/>
              <a:t>model with new high correlated variables</a:t>
            </a:r>
            <a:endParaRPr lang="el-GR" sz="2000" dirty="0"/>
          </a:p>
          <a:p>
            <a:pPr algn="just"/>
            <a:endParaRPr lang="el-GR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C0AB47-A421-4238-9B1C-46C4683C3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0836B9-E0AD-4D15-A0F7-12752B873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819562-9A56-424C-8918-A9FB48D7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32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16688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E7747-AD5A-472A-9D9C-45D4A3D1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7561"/>
          </a:xfrm>
        </p:spPr>
        <p:txBody>
          <a:bodyPr/>
          <a:lstStyle/>
          <a:p>
            <a:r>
              <a:rPr lang="en-US" dirty="0">
                <a:latin typeface="Lucida Sans Typewriter" panose="020B0509030504030204" pitchFamily="49" charset="0"/>
              </a:rPr>
              <a:t>&gt;&gt; print(</a:t>
            </a:r>
            <a:r>
              <a:rPr lang="en-US" dirty="0">
                <a:solidFill>
                  <a:srgbClr val="C00000"/>
                </a:solidFill>
                <a:latin typeface="Lucida Sans Typewriter" panose="020B0509030504030204" pitchFamily="49" charset="0"/>
              </a:rPr>
              <a:t>‘Thank you!’</a:t>
            </a:r>
            <a:r>
              <a:rPr lang="en-US" dirty="0">
                <a:latin typeface="Lucida Sans Typewriter" panose="020B0509030504030204" pitchFamily="49" charset="0"/>
              </a:rPr>
              <a:t>)</a:t>
            </a:r>
            <a:endParaRPr lang="el-G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AF319-CEF6-41A9-A1F3-777F59E30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b="1" dirty="0"/>
              <a:t>"Forecasting is the art of saying what will happen, and then explaining why it didn't! "</a:t>
            </a:r>
          </a:p>
        </p:txBody>
      </p:sp>
    </p:spTree>
    <p:extLst>
      <p:ext uri="{BB962C8B-B14F-4D97-AF65-F5344CB8AC3E}">
        <p14:creationId xmlns:p14="http://schemas.microsoft.com/office/powerpoint/2010/main" val="71058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4BF42-019E-4082-8E93-1C24A1D9D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Exploratory Data Analysis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black"/>
                </a:solidFill>
              </a:rPr>
              <a:t>Data Visualization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BB657-AAC9-48A5-A352-5B029C9C2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BC349-04C4-41EB-8276-B47B30B9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Team 3</a:t>
            </a:r>
            <a:endParaRPr lang="el-G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457D2-B5F2-4A85-887A-FE107D69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4</a:t>
            </a:fld>
            <a:endParaRPr lang="el-G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DE02250-37DD-420E-8921-3C8BCB140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7" y="4101097"/>
            <a:ext cx="6157268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C8DF97-7369-4E37-B4D9-70D8289C3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0" y="1845844"/>
            <a:ext cx="6005283" cy="180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64086E-D357-486E-A4B4-CE83B873E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4626" y="4101096"/>
            <a:ext cx="5996945" cy="216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B3CC95-E6A6-4FA2-9A8F-008D0FB19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663" y="1815892"/>
            <a:ext cx="5996945" cy="2160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64D45A-5EDC-4A22-B31B-D387A97617FE}"/>
              </a:ext>
            </a:extLst>
          </p:cNvPr>
          <p:cNvCxnSpPr>
            <a:cxnSpLocks/>
          </p:cNvCxnSpPr>
          <p:nvPr/>
        </p:nvCxnSpPr>
        <p:spPr>
          <a:xfrm>
            <a:off x="7651629" y="1357741"/>
            <a:ext cx="0" cy="4948762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06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4BF42-019E-4082-8E93-1C24A1D9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80889" cy="1325563"/>
          </a:xfr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Exploratory Data Analysis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black"/>
                </a:solidFill>
              </a:rPr>
              <a:t>Input – Output Correlations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BB657-AAC9-48A5-A352-5B029C9C2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BC349-04C4-41EB-8276-B47B30B9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457D2-B5F2-4A85-887A-FE107D69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5</a:t>
            </a:fld>
            <a:endParaRPr lang="el-G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06F920-C051-4A9C-A3C9-3FD5B88DF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42" y="1690688"/>
            <a:ext cx="5406658" cy="43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4A712D-76FE-40AD-A647-4E3196653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492342" cy="43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21E319-6D50-4375-8CEB-06FBD17F9F51}"/>
              </a:ext>
            </a:extLst>
          </p:cNvPr>
          <p:cNvSpPr txBox="1"/>
          <p:nvPr/>
        </p:nvSpPr>
        <p:spPr>
          <a:xfrm>
            <a:off x="11079804" y="136525"/>
            <a:ext cx="88289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Block 1</a:t>
            </a:r>
          </a:p>
        </p:txBody>
      </p:sp>
    </p:spTree>
    <p:extLst>
      <p:ext uri="{BB962C8B-B14F-4D97-AF65-F5344CB8AC3E}">
        <p14:creationId xmlns:p14="http://schemas.microsoft.com/office/powerpoint/2010/main" val="2182030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CFEC-8432-4CD1-B27D-172EE31CA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sz="2800" dirty="0"/>
              <a:t>Input – Output Correlations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C7255-999D-4E46-BB37-9D64B32B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1A1-4AD9-4854-BCBC-4875A710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C857-E1E2-4C2A-8956-27167C39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6</a:t>
            </a:fld>
            <a:endParaRPr lang="el-G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6E1A0C-07FB-4195-B5C6-2C0F55227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92564" cy="216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3EB5E-82DB-4E91-AB24-7538E93F8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4023519"/>
            <a:ext cx="4592564" cy="216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2E1341-5D1C-4739-A891-5F02DFDCF35F}"/>
              </a:ext>
            </a:extLst>
          </p:cNvPr>
          <p:cNvSpPr txBox="1"/>
          <p:nvPr/>
        </p:nvSpPr>
        <p:spPr>
          <a:xfrm>
            <a:off x="5697649" y="1511166"/>
            <a:ext cx="226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Medium strength linear relationship</a:t>
            </a:r>
            <a:endParaRPr lang="el-GR" dirty="0"/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1E4C9431-9377-451C-9374-5C598FAB5250}"/>
              </a:ext>
            </a:extLst>
          </p:cNvPr>
          <p:cNvSpPr/>
          <p:nvPr/>
        </p:nvSpPr>
        <p:spPr>
          <a:xfrm>
            <a:off x="5627940" y="1133941"/>
            <a:ext cx="2636196" cy="1400783"/>
          </a:xfrm>
          <a:prstGeom prst="cloudCallout">
            <a:avLst>
              <a:gd name="adj1" fmla="val -44971"/>
              <a:gd name="adj2" fmla="val 977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834988-E295-48E7-9437-8281A82EDFF7}"/>
              </a:ext>
            </a:extLst>
          </p:cNvPr>
          <p:cNvSpPr txBox="1"/>
          <p:nvPr/>
        </p:nvSpPr>
        <p:spPr>
          <a:xfrm>
            <a:off x="11079804" y="136525"/>
            <a:ext cx="88289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Block 1</a:t>
            </a:r>
          </a:p>
        </p:txBody>
      </p:sp>
    </p:spTree>
    <p:extLst>
      <p:ext uri="{BB962C8B-B14F-4D97-AF65-F5344CB8AC3E}">
        <p14:creationId xmlns:p14="http://schemas.microsoft.com/office/powerpoint/2010/main" val="74561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4BF42-019E-4082-8E93-1C24A1D9D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Exploratory Data Analysis</a:t>
            </a:r>
            <a:br>
              <a:rPr lang="en-US" dirty="0">
                <a:solidFill>
                  <a:prstClr val="black"/>
                </a:solidFill>
              </a:rPr>
            </a:br>
            <a:r>
              <a:rPr lang="en-US" sz="2800" dirty="0">
                <a:solidFill>
                  <a:prstClr val="black"/>
                </a:solidFill>
              </a:rPr>
              <a:t>Input – Output Correlations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BB657-AAC9-48A5-A352-5B029C9C2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BC349-04C4-41EB-8276-B47B30B9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457D2-B5F2-4A85-887A-FE107D69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7</a:t>
            </a:fld>
            <a:endParaRPr lang="el-G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368E97-F903-42B1-BD28-7F64D7A9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63519"/>
            <a:ext cx="5473451" cy="432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9F333E-B8CA-461D-A021-EC4AC6524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66" y="1863519"/>
            <a:ext cx="5413334" cy="432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7BDE02-4552-49CC-A1AE-4547CBCD7A07}"/>
              </a:ext>
            </a:extLst>
          </p:cNvPr>
          <p:cNvSpPr txBox="1"/>
          <p:nvPr/>
        </p:nvSpPr>
        <p:spPr>
          <a:xfrm>
            <a:off x="11079804" y="136525"/>
            <a:ext cx="88289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Block </a:t>
            </a:r>
            <a:r>
              <a:rPr lang="el-GR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13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CFEC-8432-4CD1-B27D-172EE31CA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90617" cy="1325563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sz="2800" dirty="0"/>
              <a:t>Input – Output Correlations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C7255-999D-4E46-BB37-9D64B32B6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1A1-4AD9-4854-BCBC-4875A710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FC857-E1E2-4C2A-8956-27167C39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8</a:t>
            </a:fld>
            <a:endParaRPr lang="el-G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864194-862A-44E7-A293-EE0E84B64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3519"/>
            <a:ext cx="4655799" cy="21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E65BD-AEAB-442C-BD68-754EBF042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96350"/>
            <a:ext cx="4655799" cy="21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1BCC00-F590-48D9-A0BB-28C9F4534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653" y="2007519"/>
            <a:ext cx="4929806" cy="2016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F38BB0-B096-4B3B-BD54-C45430F38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653" y="4196350"/>
            <a:ext cx="4929806" cy="2160000"/>
          </a:xfrm>
          <a:prstGeom prst="rect">
            <a:avLst/>
          </a:prstGeom>
        </p:spPr>
      </p:pic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CBFE29F5-797E-4EC1-BFAC-CBB8E6A012A1}"/>
              </a:ext>
            </a:extLst>
          </p:cNvPr>
          <p:cNvSpPr/>
          <p:nvPr/>
        </p:nvSpPr>
        <p:spPr>
          <a:xfrm>
            <a:off x="7953981" y="136525"/>
            <a:ext cx="2636196" cy="1400783"/>
          </a:xfrm>
          <a:prstGeom prst="cloudCallout">
            <a:avLst>
              <a:gd name="adj1" fmla="val -72646"/>
              <a:gd name="adj2" fmla="val 6785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A633D2-FACB-4369-90F2-EEF42D46DDBB}"/>
              </a:ext>
            </a:extLst>
          </p:cNvPr>
          <p:cNvSpPr/>
          <p:nvPr/>
        </p:nvSpPr>
        <p:spPr>
          <a:xfrm>
            <a:off x="8276298" y="501650"/>
            <a:ext cx="19915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Weak or no linear relationship</a:t>
            </a:r>
            <a:endParaRPr lang="el-G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E3D36-9D12-44AA-9F22-D6977A46CB8D}"/>
              </a:ext>
            </a:extLst>
          </p:cNvPr>
          <p:cNvSpPr txBox="1"/>
          <p:nvPr/>
        </p:nvSpPr>
        <p:spPr>
          <a:xfrm>
            <a:off x="11079804" y="136525"/>
            <a:ext cx="88289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Block 2</a:t>
            </a:r>
          </a:p>
        </p:txBody>
      </p:sp>
    </p:spTree>
    <p:extLst>
      <p:ext uri="{BB962C8B-B14F-4D97-AF65-F5344CB8AC3E}">
        <p14:creationId xmlns:p14="http://schemas.microsoft.com/office/powerpoint/2010/main" val="1558291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9C889-8010-46D7-B6DD-111AFB6E1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sz="2800" dirty="0"/>
              <a:t>Delay Times</a:t>
            </a:r>
            <a:endParaRPr lang="el-G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06BC-501D-46E8-85D2-29C95701D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l-GR" dirty="0"/>
              <a:t>5/1</a:t>
            </a:r>
            <a:r>
              <a:rPr lang="en-US" dirty="0"/>
              <a:t>2</a:t>
            </a:r>
            <a:r>
              <a:rPr lang="el-GR" dirty="0"/>
              <a:t>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86241-B535-46BA-BFB7-C3BD8404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Team 3</a:t>
            </a:r>
            <a:endParaRPr lang="el-G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22F08-1F59-4F1F-B915-89869A561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D9C610-A62F-4F5E-BA70-3F7DB4458A7E}" type="slidenum">
              <a:rPr lang="el-GR" smtClean="0"/>
              <a:t>9</a:t>
            </a:fld>
            <a:endParaRPr lang="el-G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59DAB-9078-44C6-97AA-BC2FDB388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0" y="3132000"/>
            <a:ext cx="5496884" cy="25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2B5D1B-C741-44F6-B539-B12C2A161BE9}"/>
              </a:ext>
            </a:extLst>
          </p:cNvPr>
          <p:cNvSpPr txBox="1"/>
          <p:nvPr/>
        </p:nvSpPr>
        <p:spPr>
          <a:xfrm>
            <a:off x="838200" y="1537200"/>
            <a:ext cx="7004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Cross correlation visualization to confirm given delay times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85AD58-9E13-4A37-9BB3-BF0AA7A9B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3096000"/>
            <a:ext cx="5568445" cy="2520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C1A2E8F-8C4B-4F50-B47A-3C79C418F915}"/>
              </a:ext>
            </a:extLst>
          </p:cNvPr>
          <p:cNvSpPr/>
          <p:nvPr/>
        </p:nvSpPr>
        <p:spPr>
          <a:xfrm>
            <a:off x="2914475" y="5352175"/>
            <a:ext cx="1233181" cy="36512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F67230-76DF-4937-84FC-F301089C1555}"/>
              </a:ext>
            </a:extLst>
          </p:cNvPr>
          <p:cNvSpPr txBox="1"/>
          <p:nvPr/>
        </p:nvSpPr>
        <p:spPr>
          <a:xfrm>
            <a:off x="11079804" y="136525"/>
            <a:ext cx="88289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Block 1</a:t>
            </a:r>
          </a:p>
        </p:txBody>
      </p:sp>
    </p:spTree>
    <p:extLst>
      <p:ext uri="{BB962C8B-B14F-4D97-AF65-F5344CB8AC3E}">
        <p14:creationId xmlns:p14="http://schemas.microsoft.com/office/powerpoint/2010/main" val="2204937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1172</Words>
  <Application>Microsoft Office PowerPoint</Application>
  <PresentationFormat>Widescreen</PresentationFormat>
  <Paragraphs>473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Lucida Sans Typewriter</vt:lpstr>
      <vt:lpstr>Office Theme</vt:lpstr>
      <vt:lpstr>Bitmap Image</vt:lpstr>
      <vt:lpstr>PowerPoint Presentation</vt:lpstr>
      <vt:lpstr>PowerPoint Presentation</vt:lpstr>
      <vt:lpstr>Contents</vt:lpstr>
      <vt:lpstr>Exploratory Data Analysis Data Visualization</vt:lpstr>
      <vt:lpstr>Exploratory Data Analysis Input – Output Correlations</vt:lpstr>
      <vt:lpstr>Exploratory Data Analysis Input – Output Correlations</vt:lpstr>
      <vt:lpstr>Exploratory Data Analysis Input – Output Correlations</vt:lpstr>
      <vt:lpstr>Exploratory Data Analysis Input – Output Correlations</vt:lpstr>
      <vt:lpstr>Exploratory Data Analysis Delay Times</vt:lpstr>
      <vt:lpstr>Exploratory Data Analysis Delay Times</vt:lpstr>
      <vt:lpstr>Data Cleaning  </vt:lpstr>
      <vt:lpstr>Data Cleaning Normal Operating Conditions</vt:lpstr>
      <vt:lpstr>Data Cleaning Normal Operating Conditions</vt:lpstr>
      <vt:lpstr>Data Cleaning Cement Type Split</vt:lpstr>
      <vt:lpstr>Data Cleaning Cement Type Split</vt:lpstr>
      <vt:lpstr>Data Manipulation Resampling &amp; Imputation (Missing Values)</vt:lpstr>
      <vt:lpstr>Data Manipulation Time Delay Adjustment</vt:lpstr>
      <vt:lpstr>Data Manipulation Feature Scaling</vt:lpstr>
      <vt:lpstr>Predictive Models </vt:lpstr>
      <vt:lpstr>Predictive Models Genetically Optimized MLP</vt:lpstr>
      <vt:lpstr>Predictive Models Genetically Optimized MLP</vt:lpstr>
      <vt:lpstr>Predictive Models Comparative Analysis</vt:lpstr>
      <vt:lpstr>Predictive Models Multi Models</vt:lpstr>
      <vt:lpstr>Predictive Models Comparative Analysis</vt:lpstr>
      <vt:lpstr>Predictive Models Multi Models</vt:lpstr>
      <vt:lpstr>Predictive Models Comparative Analysis</vt:lpstr>
      <vt:lpstr>Predictive Models Multi Models</vt:lpstr>
      <vt:lpstr>Predictive Models Comparative Analysis</vt:lpstr>
      <vt:lpstr>Predictive Models Multi Models</vt:lpstr>
      <vt:lpstr>Prediction in t+5    </vt:lpstr>
      <vt:lpstr>Extra Input Variables Investigation    </vt:lpstr>
      <vt:lpstr>Closing Remarks    </vt:lpstr>
      <vt:lpstr>&gt;&gt; print(‘Thank you!’)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Nikolaos Tsarouchas</dc:creator>
  <cp:lastModifiedBy>Olganton</cp:lastModifiedBy>
  <cp:revision>105</cp:revision>
  <dcterms:created xsi:type="dcterms:W3CDTF">2019-12-03T20:36:02Z</dcterms:created>
  <dcterms:modified xsi:type="dcterms:W3CDTF">2019-12-05T12:27:09Z</dcterms:modified>
</cp:coreProperties>
</file>